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62"/>
  </p:notesMasterIdLst>
  <p:handoutMasterIdLst>
    <p:handoutMasterId r:id="rId63"/>
  </p:handoutMasterIdLst>
  <p:sldIdLst>
    <p:sldId id="383" r:id="rId5"/>
    <p:sldId id="384" r:id="rId6"/>
    <p:sldId id="377" r:id="rId7"/>
    <p:sldId id="379" r:id="rId8"/>
    <p:sldId id="329" r:id="rId9"/>
    <p:sldId id="361" r:id="rId10"/>
    <p:sldId id="385" r:id="rId11"/>
    <p:sldId id="409" r:id="rId12"/>
    <p:sldId id="399" r:id="rId13"/>
    <p:sldId id="387" r:id="rId14"/>
    <p:sldId id="362" r:id="rId15"/>
    <p:sldId id="388" r:id="rId16"/>
    <p:sldId id="389" r:id="rId17"/>
    <p:sldId id="390" r:id="rId18"/>
    <p:sldId id="391" r:id="rId19"/>
    <p:sldId id="392" r:id="rId20"/>
    <p:sldId id="381" r:id="rId21"/>
    <p:sldId id="283" r:id="rId22"/>
    <p:sldId id="331" r:id="rId23"/>
    <p:sldId id="413" r:id="rId24"/>
    <p:sldId id="414" r:id="rId25"/>
    <p:sldId id="415" r:id="rId26"/>
    <p:sldId id="416" r:id="rId27"/>
    <p:sldId id="417" r:id="rId28"/>
    <p:sldId id="341" r:id="rId29"/>
    <p:sldId id="411" r:id="rId30"/>
    <p:sldId id="412" r:id="rId31"/>
    <p:sldId id="394" r:id="rId32"/>
    <p:sldId id="352" r:id="rId33"/>
    <p:sldId id="418" r:id="rId34"/>
    <p:sldId id="354" r:id="rId35"/>
    <p:sldId id="419" r:id="rId36"/>
    <p:sldId id="420" r:id="rId37"/>
    <p:sldId id="421" r:id="rId38"/>
    <p:sldId id="356" r:id="rId39"/>
    <p:sldId id="422" r:id="rId40"/>
    <p:sldId id="424" r:id="rId41"/>
    <p:sldId id="423" r:id="rId42"/>
    <p:sldId id="425" r:id="rId43"/>
    <p:sldId id="426" r:id="rId44"/>
    <p:sldId id="427" r:id="rId45"/>
    <p:sldId id="428" r:id="rId46"/>
    <p:sldId id="429" r:id="rId47"/>
    <p:sldId id="400" r:id="rId48"/>
    <p:sldId id="401" r:id="rId49"/>
    <p:sldId id="402" r:id="rId50"/>
    <p:sldId id="403" r:id="rId51"/>
    <p:sldId id="404" r:id="rId52"/>
    <p:sldId id="405" r:id="rId53"/>
    <p:sldId id="406" r:id="rId54"/>
    <p:sldId id="407" r:id="rId55"/>
    <p:sldId id="408" r:id="rId56"/>
    <p:sldId id="430" r:id="rId57"/>
    <p:sldId id="386" r:id="rId58"/>
    <p:sldId id="363" r:id="rId59"/>
    <p:sldId id="380" r:id="rId60"/>
    <p:sldId id="378" r:id="rId61"/>
  </p:sldIdLst>
  <p:sldSz cx="12192000" cy="6858000"/>
  <p:notesSz cx="9388475" cy="7102475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ÇÕES" id="{BB928E10-A69C-42F6-8B07-A2FEAC067766}">
          <p14:sldIdLst>
            <p14:sldId id="383"/>
            <p14:sldId id="384"/>
          </p14:sldIdLst>
        </p14:section>
        <p14:section name="INICIADORES DE SLIDES" id="{ACC24B29-0CC7-491A-A98A-CF7CBDBE501E}">
          <p14:sldIdLst>
            <p14:sldId id="377"/>
            <p14:sldId id="379"/>
            <p14:sldId id="329"/>
            <p14:sldId id="361"/>
            <p14:sldId id="385"/>
            <p14:sldId id="409"/>
            <p14:sldId id="399"/>
            <p14:sldId id="387"/>
            <p14:sldId id="362"/>
            <p14:sldId id="388"/>
            <p14:sldId id="389"/>
            <p14:sldId id="390"/>
            <p14:sldId id="391"/>
            <p14:sldId id="392"/>
            <p14:sldId id="381"/>
            <p14:sldId id="283"/>
            <p14:sldId id="331"/>
            <p14:sldId id="413"/>
            <p14:sldId id="414"/>
            <p14:sldId id="415"/>
            <p14:sldId id="416"/>
            <p14:sldId id="417"/>
            <p14:sldId id="341"/>
            <p14:sldId id="411"/>
            <p14:sldId id="412"/>
            <p14:sldId id="394"/>
            <p14:sldId id="352"/>
            <p14:sldId id="418"/>
            <p14:sldId id="354"/>
            <p14:sldId id="419"/>
            <p14:sldId id="420"/>
            <p14:sldId id="421"/>
            <p14:sldId id="356"/>
            <p14:sldId id="422"/>
            <p14:sldId id="424"/>
            <p14:sldId id="423"/>
            <p14:sldId id="425"/>
            <p14:sldId id="426"/>
            <p14:sldId id="427"/>
            <p14:sldId id="428"/>
            <p14:sldId id="42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30"/>
            <p14:sldId id="386"/>
            <p14:sldId id="363"/>
            <p14:sldId id="380"/>
          </p14:sldIdLst>
        </p14:section>
        <p14:section name="OBRIGADO" id="{6CD91DAB-8EC3-4802-89E9-0F1C7022FB28}">
          <p14:sldIdLst>
            <p14:sldId id="3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6E6E6"/>
    <a:srgbClr val="DC5924"/>
    <a:srgbClr val="B7472A"/>
    <a:srgbClr val="000000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84972" autoAdjust="0"/>
  </p:normalViewPr>
  <p:slideViewPr>
    <p:cSldViewPr snapToGrid="0">
      <p:cViewPr varScale="1">
        <p:scale>
          <a:sx n="65" d="100"/>
          <a:sy n="65" d="100"/>
        </p:scale>
        <p:origin x="66" y="198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110" d="100"/>
          <a:sy n="110" d="100"/>
        </p:scale>
        <p:origin x="247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pPr rtl="0"/>
            <a:fld id="{9D3714C2-3F62-4B20-A7DF-46FEEB0C93F7}" type="datetime1">
              <a:rPr lang="pt-BR" smtClean="0"/>
              <a:t>17/08/2022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DBAA5490-FD59-4087-AC7E-016E8A4124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0E9FCB2-5126-4E0F-9B12-AE3B29F802A3}" type="datetime1">
              <a:rPr lang="pt-BR" smtClean="0"/>
              <a:pPr/>
              <a:t>17/08/2022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4CBCEA92-F142-4D57-B507-37BDAF44710C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/>
              <a:t>Para usar este slide de animação de título com uma nova imagem, basta 1) mover a forma semitransparente superior para o lado, 2) excluir a imagem do espaço reservado, 3) clicar no ícone da imagem para adicionar uma nova imagem, 4) mover a forma semitransparente de volta à posição original, 5) atualizar o texto no slide. </a:t>
            </a:r>
          </a:p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2585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539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393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6560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1216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00" b="0" i="0" u="none" strike="noStrike" kern="0" cap="none" spc="0" normalizeH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Todos os direitos reservados. A MICROSOFT NÃO FAZ GARANTIAS, EXPRESSAS, TÁCITAS OU LEGAIS, EM RELAÇÃO ÀS INFORMAÇÕES CONTIDAS NESTA APRESENTAÇÃO.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FBE253-6087-4E2B-8080-AB5930C1CFDE}" type="datetime8">
              <a:rPr kumimoji="0" lang="pt-BR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17/08/2022 08:12</a:t>
            </a:fld>
            <a:endParaRPr kumimoji="0" lang="pt-BR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pt-BR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pt-BR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2687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algn="l" rtl="0"/>
            <a:r>
              <a:rPr lang="pt-BR" b="1"/>
              <a:t>Dica:</a:t>
            </a:r>
          </a:p>
          <a:p>
            <a:pPr algn="l" rtl="0"/>
            <a:r>
              <a:rPr lang="pt-BR"/>
              <a:t>Ao usar imagens complexas como tela de fundo de sangramento total, adicione uma camada de preenchimento transparente (70%-90%) para dar contraste ao texto. 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205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00" b="0" i="0" u="none" strike="noStrike" kern="0" cap="none" spc="0" normalizeH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Todos os direitos reservados. A MICROSOFT NÃO FAZ GARANTIAS, EXPRESSAS, TÁCITAS OU LEGAIS, EM RELAÇÃO ÀS INFORMAÇÕES CONTIDAS NESTA APRESENTAÇÃO.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95604C-0EFA-4247-AF44-C188FF026713}" type="datetime8">
              <a:rPr kumimoji="0" lang="pt-BR" sz="1800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17/08/2022 08:12</a:t>
            </a:fld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pt-BR" sz="1800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97713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9618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/>
              <a:t>Para usar este slide de animação de título com uma nova imagem, basta 1) mover a forma semitransparente superior para a lado, 2) excluir a imagem do espaço reservado </a:t>
            </a:r>
            <a:br>
              <a:rPr lang="pt-BR" baseline="0"/>
            </a:br>
            <a:r>
              <a:rPr lang="pt-BR"/>
              <a:t>3) clicar no ícone de imagem para adicionar uma nova imagem, 4) mover o texto semitransparente de volta à posição original, 5) atualizar o texto no slide.</a:t>
            </a:r>
          </a:p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825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9387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/>
              <a:t>Combine uma imagem e várias instruções principais com uma grade forte.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005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289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095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6467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891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556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003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428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ÍTULO OU TRANSIÇÃ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o explicativo Sem marcadores pequen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vre: Forma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pt-BR" noProof="0"/>
              <a:t>Uma introdução breve</a:t>
            </a:r>
            <a:br>
              <a:rPr lang="pt-BR" noProof="0"/>
            </a:br>
            <a:r>
              <a:rPr lang="pt-BR" noProof="0"/>
              <a:t>para os dados, revelando</a:t>
            </a:r>
            <a:br>
              <a:rPr lang="pt-BR" noProof="0"/>
            </a:br>
            <a:r>
              <a:rPr lang="pt-BR" noProof="0"/>
              <a:t>um passo de cada vez para ajudar na compreensão.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1" hasCustomPrompt="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 rtlCol="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800493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estilo do título mestre</a:t>
            </a:r>
          </a:p>
        </p:txBody>
      </p:sp>
      <p:sp>
        <p:nvSpPr>
          <p:cNvPr id="12" name="Espaço Reservado para Texto 8"/>
          <p:cNvSpPr>
            <a:spLocks noGrp="1"/>
          </p:cNvSpPr>
          <p:nvPr>
            <p:ph type="body" sz="quarter" idx="12" hasCustomPrompt="1"/>
          </p:nvPr>
        </p:nvSpPr>
        <p:spPr>
          <a:xfrm>
            <a:off x="2661017" y="3436331"/>
            <a:ext cx="2286000" cy="1750736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0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5028347" y="3436331"/>
            <a:ext cx="2286000" cy="1750736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1" name="Espaço Reservado para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5" name="Espaço Reservado para Texto 8"/>
          <p:cNvSpPr>
            <a:spLocks noGrp="1"/>
          </p:cNvSpPr>
          <p:nvPr>
            <p:ph type="body" sz="quarter" idx="15" hasCustomPrompt="1"/>
          </p:nvPr>
        </p:nvSpPr>
        <p:spPr>
          <a:xfrm>
            <a:off x="9763006" y="3436331"/>
            <a:ext cx="2286000" cy="1750736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3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ítulo, 5 Pilares de texto men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304800" y="2598127"/>
            <a:ext cx="3714704" cy="2805896"/>
          </a:xfrm>
        </p:spPr>
        <p:txBody>
          <a:bodyPr lIns="91440" rIns="91440" rtlCol="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Conteúdo 2"/>
          <p:cNvSpPr>
            <a:spLocks noGrp="1"/>
          </p:cNvSpPr>
          <p:nvPr>
            <p:ph idx="14" hasCustomPrompt="1"/>
          </p:nvPr>
        </p:nvSpPr>
        <p:spPr>
          <a:xfrm>
            <a:off x="4168631" y="2598127"/>
            <a:ext cx="3840480" cy="3806170"/>
          </a:xfrm>
        </p:spPr>
        <p:txBody>
          <a:bodyPr lIns="91440" rIns="91440" rtlCol="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Segundo nível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Terceiro nível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Quarto nível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Quinto nível</a:t>
            </a:r>
          </a:p>
        </p:txBody>
      </p:sp>
      <p:sp>
        <p:nvSpPr>
          <p:cNvPr id="9" name="Espaço Reservado para Conteúdo 2"/>
          <p:cNvSpPr>
            <a:spLocks noGrp="1"/>
          </p:cNvSpPr>
          <p:nvPr>
            <p:ph idx="15" hasCustomPrompt="1"/>
          </p:nvPr>
        </p:nvSpPr>
        <p:spPr>
          <a:xfrm>
            <a:off x="8158238" y="2598127"/>
            <a:ext cx="3773077" cy="3806170"/>
          </a:xfrm>
        </p:spPr>
        <p:txBody>
          <a:bodyPr lIns="91440" rIns="91440" rtlCol="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Segundo nível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Terceiro nível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Quarto nível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Quinto nível</a:t>
            </a:r>
          </a:p>
        </p:txBody>
      </p:sp>
      <p:sp>
        <p:nvSpPr>
          <p:cNvPr id="11" name="Forma livre: Forma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978729"/>
          </a:xfrm>
        </p:spPr>
        <p:txBody>
          <a:bodyPr rtlCol="0"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2879003" y="419100"/>
            <a:ext cx="9084398" cy="1870769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7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, 5 Pilares de texto men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68658" y="3493674"/>
            <a:ext cx="2377440" cy="2226763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4" hasCustomPrompt="1"/>
          </p:nvPr>
        </p:nvSpPr>
        <p:spPr>
          <a:xfrm>
            <a:off x="2483635" y="3493674"/>
            <a:ext cx="2377440" cy="2226763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9" name="Espaço Reservado para Conteúdo 2"/>
          <p:cNvSpPr>
            <a:spLocks noGrp="1"/>
          </p:cNvSpPr>
          <p:nvPr>
            <p:ph idx="15" hasCustomPrompt="1"/>
          </p:nvPr>
        </p:nvSpPr>
        <p:spPr>
          <a:xfrm>
            <a:off x="4898612" y="3493674"/>
            <a:ext cx="2377440" cy="2226763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0" name="Espaço Reservado para Conteúdo 2"/>
          <p:cNvSpPr>
            <a:spLocks noGrp="1"/>
          </p:cNvSpPr>
          <p:nvPr>
            <p:ph idx="16" hasCustomPrompt="1"/>
          </p:nvPr>
        </p:nvSpPr>
        <p:spPr>
          <a:xfrm>
            <a:off x="7313589" y="3493674"/>
            <a:ext cx="2377440" cy="2226763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7" hasCustomPrompt="1"/>
          </p:nvPr>
        </p:nvSpPr>
        <p:spPr>
          <a:xfrm>
            <a:off x="9728566" y="3493674"/>
            <a:ext cx="2377440" cy="2226763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Retângulo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Retângulo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" name="Retângulo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Retângulo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estilo do título mestre</a:t>
            </a:r>
          </a:p>
        </p:txBody>
      </p:sp>
      <p:sp>
        <p:nvSpPr>
          <p:cNvPr id="17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8" name="Espaço Reservado para Conteúdo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 rtlCol="0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#</a:t>
            </a:r>
          </a:p>
        </p:txBody>
      </p:sp>
      <p:sp>
        <p:nvSpPr>
          <p:cNvPr id="19" name="Espaço Reservado para Conteúdo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pt-BR" noProof="0"/>
              <a:t>#</a:t>
            </a:r>
          </a:p>
        </p:txBody>
      </p:sp>
      <p:sp>
        <p:nvSpPr>
          <p:cNvPr id="20" name="Espaço Reservado para Conteúdo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pt-BR" noProof="0"/>
              <a:t>#</a:t>
            </a:r>
          </a:p>
        </p:txBody>
      </p:sp>
      <p:sp>
        <p:nvSpPr>
          <p:cNvPr id="21" name="Espaço Reservado para Conteúdo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pt-BR" noProof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ayout de Foto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imagens ou ficar online em...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8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8050"/>
            <a:ext cx="6129304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1554163"/>
            <a:ext cx="60960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</p:txBody>
      </p:sp>
      <p:sp>
        <p:nvSpPr>
          <p:cNvPr id="10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Layout de Foto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1802836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5AE1514C-5E56-4738-A1FF-4B1CFD2A3E3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9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9000"/>
            <a:ext cx="6096000" cy="3092641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1554163"/>
            <a:ext cx="60960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</p:txBody>
      </p:sp>
      <p:sp>
        <p:nvSpPr>
          <p:cNvPr id="12" name="Espaço reservado para o número do slide 7" hidden="1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4997E989-D798-4C62-8E93-3D2D613C2488}" type="slidenum">
              <a:rPr lang="en-US" smtClean="0">
                <a:solidFill>
                  <a:schemeClr val="bg1"/>
                </a:solidFill>
              </a:rPr>
              <a:pPr rtl="0"/>
              <a:t>‹nº›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ayout de Foto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9000"/>
            <a:ext cx="6129304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1554163"/>
            <a:ext cx="6129304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</p:txBody>
      </p:sp>
      <p:sp>
        <p:nvSpPr>
          <p:cNvPr id="8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ayout de Fotos à Esquerda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8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43" y="3425619"/>
            <a:ext cx="6097555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94443" y="1554163"/>
            <a:ext cx="6097556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</p:txBody>
      </p:sp>
      <p:sp>
        <p:nvSpPr>
          <p:cNvPr id="10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1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ayout de Fotos à Esquerda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8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6180534" y="3429000"/>
            <a:ext cx="6011466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180534" y="1554163"/>
            <a:ext cx="57912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2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ayout de Fotos à Esquerda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6138266" y="3457545"/>
            <a:ext cx="6053733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50/50 layout de fotos</a:t>
            </a:r>
          </a:p>
        </p:txBody>
      </p:sp>
      <p:sp>
        <p:nvSpPr>
          <p:cNvPr id="9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ayout de Fotos à Esquerda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107099"/>
            <a:ext cx="6096000" cy="2643801"/>
          </a:xfrm>
        </p:spPr>
        <p:txBody>
          <a:bodyPr rtlCol="0"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9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ÓRIA DE SEÇÃO com númer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rma livre: Forma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Espaço Reservado para Rodapé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rtl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pt-BR" noProof="0"/>
              <a:t>CLIQUE PARA EDITAR O ESTILO DO TÍTULO MESTRE</a:t>
            </a:r>
          </a:p>
        </p:txBody>
      </p:sp>
      <p:sp>
        <p:nvSpPr>
          <p:cNvPr id="22" name="Espaço Reservado para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 rtlCol="0"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Adicionar o Título da Seção Aqui</a:t>
            </a:r>
          </a:p>
          <a:p>
            <a:pPr lvl="1" rtl="0"/>
            <a:r>
              <a:rPr lang="pt-BR" noProof="0"/>
              <a:t>1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 rtlCol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2400" b="0" i="0" u="none" strike="noStrike" kern="1200" cap="none" spc="0" normalizeH="0" noProof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Adicione uma breve frase resumida aqui sobre o título/instrução acima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rtlCol="0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noProof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ayout de Fotos à Esquerda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rtlCol="0" anchor="ctr" anchorCtr="0">
            <a:noAutofit/>
          </a:bodyPr>
          <a:lstStyle>
            <a:lvl1pPr algn="r">
              <a:defRPr baseline="0"/>
            </a:lvl1pPr>
          </a:lstStyle>
          <a:p>
            <a:pPr rtl="0"/>
            <a:r>
              <a:rPr lang="pt-BR" noProof="0"/>
              <a:t>Imagem de Sangramento Total</a:t>
            </a:r>
          </a:p>
        </p:txBody>
      </p:sp>
      <p:sp>
        <p:nvSpPr>
          <p:cNvPr id="7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1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3429000"/>
            <a:ext cx="5960269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Título</a:t>
            </a:r>
          </a:p>
        </p:txBody>
      </p:sp>
      <p:sp>
        <p:nvSpPr>
          <p:cNvPr id="13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explicativo Sem marcadores pequen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pt-BR" noProof="0"/>
              <a:t>Uma introdução breve</a:t>
            </a:r>
            <a:br>
              <a:rPr lang="pt-BR" noProof="0"/>
            </a:br>
            <a:r>
              <a:rPr lang="pt-BR" noProof="0"/>
              <a:t>para os dados, revelando</a:t>
            </a:r>
            <a:br>
              <a:rPr lang="pt-BR" noProof="0"/>
            </a:br>
            <a:r>
              <a:rPr lang="pt-BR" noProof="0"/>
              <a:t>um passo de cada vez para ajudar na compreensão.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1" hasCustomPrompt="1"/>
          </p:nvPr>
        </p:nvSpPr>
        <p:spPr>
          <a:xfrm>
            <a:off x="6253316" y="3503950"/>
            <a:ext cx="5671764" cy="1705723"/>
          </a:xfrm>
        </p:spPr>
        <p:txBody>
          <a:bodyPr rtlCol="0"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rtlCol="0" anchor="ctr" anchorCtr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1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 rtlCol="0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2529923"/>
          </a:xfrm>
          <a:prstGeom prst="rect">
            <a:avLst/>
          </a:prstGeom>
        </p:spPr>
        <p:txBody>
          <a:bodyPr rtlCol="0"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pt-BR" noProof="0"/>
              <a:t>CLIQUE PARA EDITAR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 rtlCol="0"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BR" noProof="0"/>
              <a:t>EDITAR TEXTO MESTRE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m branc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rtlCol="0"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ass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887" y="-21143"/>
            <a:ext cx="12191998" cy="6851649"/>
          </a:xfrm>
          <a:prstGeom prst="rect">
            <a:avLst/>
          </a:prstGeom>
        </p:spPr>
      </p:pic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" name="Caixa de Texto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b="0" i="0" u="none" strike="noStrike" kern="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| clique e </a:t>
            </a:r>
            <a:r>
              <a:rPr lang="pt-BR" sz="1050" b="1" i="0" u="none" strike="noStrike" kern="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Saiba mais</a:t>
            </a:r>
          </a:p>
        </p:txBody>
      </p:sp>
      <p:sp>
        <p:nvSpPr>
          <p:cNvPr id="7" name="Caixa de Texto 6">
            <a:hlinkClick r:id="rId4"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noProof="0">
                <a:solidFill>
                  <a:schemeClr val="tx1"/>
                </a:solidFill>
              </a:rPr>
              <a:t>Neal Creative </a:t>
            </a:r>
            <a:r>
              <a:rPr lang="pt-BR" sz="9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pt-BR" sz="1000" noProof="0">
                <a:solidFill>
                  <a:schemeClr val="tx1"/>
                </a:solidFill>
              </a:rPr>
              <a:t> </a:t>
            </a:r>
            <a:endParaRPr lang="pt-BR" sz="1000" b="1" noProof="0">
              <a:solidFill>
                <a:schemeClr val="tx1"/>
              </a:solidFill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2037394" cy="1798732"/>
            <a:chOff x="5976075" y="3634505"/>
            <a:chExt cx="2037394" cy="1798732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76900" y="4142336"/>
              <a:ext cx="829070" cy="1290901"/>
            </a:xfrm>
            <a:prstGeom prst="rect">
              <a:avLst/>
            </a:prstGeom>
          </p:spPr>
        </p:pic>
        <p:sp>
          <p:nvSpPr>
            <p:cNvPr id="10" name="Caixa de Texto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2037394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pt-BR" sz="900" noProof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DICA</a:t>
              </a:r>
              <a:r>
                <a:rPr lang="pt-BR" sz="900" noProof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use a paleta de c</a:t>
              </a:r>
              <a:r>
                <a:rPr lang="pt-BR" sz="900" noProof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ores interna com verde e amarelo para textos explicativos e destaques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ÍTULO OU TRANSIÇÃ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8" name="Caixa de Texto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noProof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pt-BR" sz="900" kern="1200" noProof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pt-BR" sz="1000" noProof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pt-BR" sz="1000" b="1" noProof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o explicativo Sem marcadores pequen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pt-BR" noProof="0"/>
              <a:t>Uma introdução breve</a:t>
            </a:r>
            <a:br>
              <a:rPr lang="pt-BR" noProof="0"/>
            </a:br>
            <a:r>
              <a:rPr lang="pt-BR" noProof="0"/>
              <a:t>para os dados, revelando</a:t>
            </a:r>
            <a:br>
              <a:rPr lang="pt-BR" noProof="0"/>
            </a:br>
            <a:r>
              <a:rPr lang="pt-BR" noProof="0"/>
              <a:t>um passo de cada vez para ajudar na compreensão.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1" hasCustomPrompt="1"/>
          </p:nvPr>
        </p:nvSpPr>
        <p:spPr>
          <a:xfrm>
            <a:off x="6253316" y="3503950"/>
            <a:ext cx="5671764" cy="1705723"/>
          </a:xfrm>
        </p:spPr>
        <p:txBody>
          <a:bodyPr rtlCol="0"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rtlCol="0" anchor="ctr" anchorCtr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2" name="Caixa de texto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i="0" u="none" strike="noStrike" kern="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| clique e </a:t>
            </a:r>
            <a:r>
              <a:rPr lang="pt-BR" sz="1100" b="1" i="0" u="none" strike="noStrike" kern="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Saiba mais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1089529"/>
          </a:xfrm>
        </p:spPr>
        <p:txBody>
          <a:bodyPr rtlCol="0"/>
          <a:lstStyle/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1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3" name="Caixa de texto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noProof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pt-BR" sz="900" kern="1200" noProof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pt-BR" sz="1000" noProof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pt-BR" sz="1000" b="1" noProof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SÓRIA DE SEÇÃO DE BASE DE ROSC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448777" y="2768599"/>
            <a:ext cx="5208335" cy="1261884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9" name="ponto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pção de citação escura com RECUO À ESQUERDA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pt-BR" noProof="0"/>
              <a:t>“CITAÇÃO.”</a:t>
            </a:r>
          </a:p>
          <a:p>
            <a:pPr lvl="1" rtl="0"/>
            <a:r>
              <a:rPr lang="pt-BR" noProof="0"/>
              <a:t> NEGRITO</a:t>
            </a:r>
          </a:p>
        </p:txBody>
      </p:sp>
      <p:sp>
        <p:nvSpPr>
          <p:cNvPr id="7" name="Forma livre: Forma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pt-BR" noProof="0"/>
              <a:t>— Nome e Empresa/Fonte vai aqui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ção de citação escura CENTRALIZADA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pt-BR" noProof="0"/>
              <a:t>“CITAÇÃO.”</a:t>
            </a:r>
          </a:p>
          <a:p>
            <a:pPr lvl="1" rtl="0"/>
            <a:r>
              <a:rPr lang="pt-BR" noProof="0"/>
              <a:t>NEGRITO</a:t>
            </a:r>
          </a:p>
        </p:txBody>
      </p:sp>
      <p:sp>
        <p:nvSpPr>
          <p:cNvPr id="7" name="Forma livre: Forma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pt-BR" noProof="0"/>
              <a:t>— Nome e Empresa/Fonte vai aqui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pção de citação escura com RECUO À ESQUER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pt-BR" noProof="0"/>
              <a:t>“CITAÇÃO.”</a:t>
            </a:r>
          </a:p>
          <a:p>
            <a:pPr lvl="1" rtl="0"/>
            <a:r>
              <a:rPr lang="pt-BR" noProof="0"/>
              <a:t> NEGRITO</a:t>
            </a:r>
          </a:p>
        </p:txBody>
      </p:sp>
      <p:sp>
        <p:nvSpPr>
          <p:cNvPr id="7" name="Forma livre: Forma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pt-BR" noProof="0"/>
              <a:t>— Nome e Empresa/Fonte vai aqui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ção de citação clara CENTRALIZ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 de texto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1500" noProof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pt-BR" sz="2800" noProof="0">
              <a:solidFill>
                <a:schemeClr val="accent4"/>
              </a:solidFill>
            </a:endParaRPr>
          </a:p>
        </p:txBody>
      </p:sp>
      <p:sp>
        <p:nvSpPr>
          <p:cNvPr id="5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pt-BR" noProof="0"/>
              <a:t>— Nome e Empresa/Fonte vai aqui</a:t>
            </a:r>
          </a:p>
        </p:txBody>
      </p:sp>
      <p:sp>
        <p:nvSpPr>
          <p:cNvPr id="6" name="Espaço Reservado para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pt-BR" noProof="0"/>
              <a:t>“CITAÇÃO.”</a:t>
            </a:r>
          </a:p>
          <a:p>
            <a:pPr lvl="1" rtl="0"/>
            <a:r>
              <a:rPr lang="pt-BR" noProof="0"/>
              <a:t>NEGRITO</a:t>
            </a:r>
          </a:p>
        </p:txBody>
      </p:sp>
      <p:sp>
        <p:nvSpPr>
          <p:cNvPr id="7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explicativo escuro Sem marcadores pequeno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pt-BR" noProof="0"/>
              <a:t>Uma introdução breve</a:t>
            </a:r>
            <a:br>
              <a:rPr lang="pt-BR" noProof="0"/>
            </a:br>
            <a:r>
              <a:rPr lang="pt-BR" noProof="0"/>
              <a:t>para os dados, revelando</a:t>
            </a:r>
            <a:br>
              <a:rPr lang="pt-BR" noProof="0"/>
            </a:br>
            <a:r>
              <a:rPr lang="pt-BR" noProof="0"/>
              <a:t>um passo de cada vez para ajudar na compreensão.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19100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800493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estilo do título mestre</a:t>
            </a:r>
          </a:p>
        </p:txBody>
      </p:sp>
      <p:sp>
        <p:nvSpPr>
          <p:cNvPr id="12" name="Espaço Reservado para Texto 8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2599498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3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4779896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o explicativo Sem marcadores pequen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vre: Forma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pt-BR" noProof="0"/>
              <a:t>Uma introdução breve</a:t>
            </a:r>
            <a:br>
              <a:rPr lang="pt-BR" noProof="0"/>
            </a:br>
            <a:r>
              <a:rPr lang="pt-BR" noProof="0"/>
              <a:t>para os dados, revelando</a:t>
            </a:r>
            <a:br>
              <a:rPr lang="pt-BR" noProof="0"/>
            </a:br>
            <a:r>
              <a:rPr lang="pt-BR" noProof="0"/>
              <a:t>um passo de cada vez para ajudar na compreensão.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19100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5AE1514C-5E56-4738-A1FF-4B1CFD2A3E3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800493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estilo do título mestre</a:t>
            </a:r>
          </a:p>
        </p:txBody>
      </p:sp>
      <p:sp>
        <p:nvSpPr>
          <p:cNvPr id="12" name="Espaço Reservado para Texto 8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2697329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3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4975558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ítulo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8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docs.microsoft.com/pt-br/dotnet/api/system.collections.generic.icollection-1?view=net-6.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Espaço Reservado para Imagem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tângulo 45"/>
          <p:cNvSpPr/>
          <p:nvPr/>
        </p:nvSpPr>
        <p:spPr>
          <a:xfrm flipH="1">
            <a:off x="7911255" y="4253573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>
              <a:lnSpc>
                <a:spcPct val="90000"/>
              </a:lnSpc>
            </a:pPr>
            <a:r>
              <a:rPr lang="pt-BR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dicas</a:t>
            </a:r>
            <a:r>
              <a:rPr lang="pt-BR" sz="2800" spc="-1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</a:t>
            </a:r>
            <a:r>
              <a:rPr lang="pt-BR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e instruções</a:t>
            </a:r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endParaRPr lang="pt-BR" sz="8800" spc="-3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687847" y="2302200"/>
            <a:ext cx="9932528" cy="1311128"/>
          </a:xfrm>
        </p:spPr>
        <p:txBody>
          <a:bodyPr rtlCol="0"/>
          <a:lstStyle/>
          <a:p>
            <a:pPr rtl="0"/>
            <a:r>
              <a:rPr lang="pt-BR" dirty="0" err="1"/>
              <a:t>Entity</a:t>
            </a:r>
            <a:r>
              <a:rPr lang="pt-BR" dirty="0"/>
              <a:t> Framework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>
          <a:xfrm>
            <a:off x="8473602" y="3339138"/>
            <a:ext cx="9461500" cy="757130"/>
          </a:xfrm>
        </p:spPr>
        <p:txBody>
          <a:bodyPr rtlCol="0"/>
          <a:lstStyle/>
          <a:p>
            <a:pPr rtl="0"/>
            <a:r>
              <a:rPr lang="pt-BR" dirty="0"/>
              <a:t>CORE</a:t>
            </a:r>
          </a:p>
        </p:txBody>
      </p:sp>
      <p:sp>
        <p:nvSpPr>
          <p:cNvPr id="19" name="Forma livre: Forma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Espaço Reservado para o Número do Slide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-533400" y="1834073"/>
            <a:ext cx="5928360" cy="424732"/>
          </a:xfrm>
        </p:spPr>
        <p:txBody>
          <a:bodyPr rtlCol="0"/>
          <a:lstStyle/>
          <a:p>
            <a:pPr rtl="0">
              <a:spcAft>
                <a:spcPts val="2400"/>
              </a:spcAft>
            </a:pPr>
            <a:r>
              <a:rPr lang="pt-BR" dirty="0"/>
              <a:t>Defina o </a:t>
            </a:r>
            <a:r>
              <a:rPr lang="pt-BR" dirty="0" err="1"/>
              <a:t>DBSet</a:t>
            </a:r>
            <a:endParaRPr lang="pt-BR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535531"/>
          </a:xfrm>
        </p:spPr>
        <p:txBody>
          <a:bodyPr rtlCol="0"/>
          <a:lstStyle/>
          <a:p>
            <a:pPr rtl="0"/>
            <a:r>
              <a:rPr lang="pt-BR" dirty="0"/>
              <a:t>CODIFIQUE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6"/>
          </p:nvPr>
        </p:nvSpPr>
        <p:spPr>
          <a:xfrm>
            <a:off x="2879003" y="419099"/>
            <a:ext cx="9084398" cy="757130"/>
          </a:xfrm>
        </p:spPr>
        <p:txBody>
          <a:bodyPr rtlCol="0"/>
          <a:lstStyle/>
          <a:p>
            <a:pPr rtl="0"/>
            <a:r>
              <a:rPr lang="pt-BR" dirty="0"/>
              <a:t>“Você só aprender programar, programando” Dennis M. Ritchie – Criador da linguagem C.</a:t>
            </a:r>
          </a:p>
        </p:txBody>
      </p:sp>
      <p:sp>
        <p:nvSpPr>
          <p:cNvPr id="13" name="Retângulo 12"/>
          <p:cNvSpPr/>
          <p:nvPr/>
        </p:nvSpPr>
        <p:spPr>
          <a:xfrm flipV="1">
            <a:off x="1396434" y="2258805"/>
            <a:ext cx="484824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2" name="Espaço Reservado para o Número do Slide 41"/>
          <p:cNvSpPr>
            <a:spLocks noGrp="1"/>
          </p:cNvSpPr>
          <p:nvPr>
            <p:ph type="sldNum" sz="quarter" idx="4"/>
          </p:nvPr>
        </p:nvSpPr>
        <p:spPr>
          <a:xfrm>
            <a:off x="11682114" y="6464808"/>
            <a:ext cx="498402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t>10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434" y="2683537"/>
            <a:ext cx="10210925" cy="361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891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 animBg="1"/>
      <p:bldP spid="1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627351"/>
          </a:xfrm>
        </p:spPr>
        <p:txBody>
          <a:bodyPr rtlCol="0"/>
          <a:lstStyle/>
          <a:p>
            <a:pPr rtl="0"/>
            <a:r>
              <a:rPr lang="pt-BR" dirty="0"/>
              <a:t>DICA </a:t>
            </a:r>
          </a:p>
          <a:p>
            <a:pPr lvl="1" rtl="0"/>
            <a:r>
              <a:rPr lang="pt-BR" dirty="0"/>
              <a:t>Crie as pastas seguindo os padrões do treinamento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2"/>
          </p:nvPr>
        </p:nvSpPr>
        <p:spPr>
          <a:xfrm>
            <a:off x="5873350" y="1007413"/>
            <a:ext cx="519693" cy="1200329"/>
          </a:xfrm>
        </p:spPr>
        <p:txBody>
          <a:bodyPr rtlCol="0"/>
          <a:lstStyle/>
          <a:p>
            <a:pPr rtl="0"/>
            <a:r>
              <a:rPr lang="pt-BR"/>
              <a:t>!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711" y="2040102"/>
            <a:ext cx="7410970" cy="4817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Seta para a Direita Listrada 4"/>
          <p:cNvSpPr/>
          <p:nvPr/>
        </p:nvSpPr>
        <p:spPr>
          <a:xfrm>
            <a:off x="2151115" y="320040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Listrada 12"/>
          <p:cNvSpPr/>
          <p:nvPr/>
        </p:nvSpPr>
        <p:spPr>
          <a:xfrm rot="10800000">
            <a:off x="5774153" y="371856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Listrada 13"/>
          <p:cNvSpPr/>
          <p:nvPr/>
        </p:nvSpPr>
        <p:spPr>
          <a:xfrm rot="10800000">
            <a:off x="4539713" y="281940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7079039"/>
      </p:ext>
    </p:extLst>
  </p:cSld>
  <p:clrMapOvr>
    <a:masterClrMapping/>
  </p:clrMapOvr>
  <p:transition spd="slow">
    <p:push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627351"/>
          </a:xfrm>
        </p:spPr>
        <p:txBody>
          <a:bodyPr rtlCol="0"/>
          <a:lstStyle/>
          <a:p>
            <a:pPr rtl="0"/>
            <a:r>
              <a:rPr lang="pt-BR" dirty="0"/>
              <a:t>DICA </a:t>
            </a:r>
          </a:p>
          <a:p>
            <a:pPr lvl="1" rtl="0"/>
            <a:r>
              <a:rPr lang="pt-BR" dirty="0"/>
              <a:t>Observe os seguintes arquivos de configuração!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2"/>
          </p:nvPr>
        </p:nvSpPr>
        <p:spPr>
          <a:xfrm>
            <a:off x="5873350" y="1007413"/>
            <a:ext cx="519693" cy="1200329"/>
          </a:xfrm>
        </p:spPr>
        <p:txBody>
          <a:bodyPr rtlCol="0"/>
          <a:lstStyle/>
          <a:p>
            <a:pPr rtl="0"/>
            <a:r>
              <a:rPr lang="pt-BR"/>
              <a:t>!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711" y="2040102"/>
            <a:ext cx="7410970" cy="4817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Seta para a Direita Listrada 4"/>
          <p:cNvSpPr/>
          <p:nvPr/>
        </p:nvSpPr>
        <p:spPr>
          <a:xfrm>
            <a:off x="2523702" y="534924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Listrada 12"/>
          <p:cNvSpPr/>
          <p:nvPr/>
        </p:nvSpPr>
        <p:spPr>
          <a:xfrm rot="10800000">
            <a:off x="5558439" y="620268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797641"/>
      </p:ext>
    </p:extLst>
  </p:cSld>
  <p:clrMapOvr>
    <a:masterClrMapping/>
  </p:clrMapOvr>
  <p:transition spd="slow">
    <p:push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627351"/>
          </a:xfrm>
        </p:spPr>
        <p:txBody>
          <a:bodyPr rtlCol="0"/>
          <a:lstStyle/>
          <a:p>
            <a:pPr rtl="0"/>
            <a:r>
              <a:rPr lang="pt-BR" dirty="0"/>
              <a:t>DICA </a:t>
            </a:r>
          </a:p>
          <a:p>
            <a:pPr lvl="1" rtl="0"/>
            <a:r>
              <a:rPr lang="pt-BR" dirty="0"/>
              <a:t>Entidades – Crie os seguintes arquivos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2"/>
          </p:nvPr>
        </p:nvSpPr>
        <p:spPr>
          <a:xfrm>
            <a:off x="5873350" y="1007413"/>
            <a:ext cx="519693" cy="1200329"/>
          </a:xfrm>
        </p:spPr>
        <p:txBody>
          <a:bodyPr rtlCol="0"/>
          <a:lstStyle/>
          <a:p>
            <a:pPr rtl="0"/>
            <a:r>
              <a:rPr lang="pt-BR"/>
              <a:t>!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072" y="2401743"/>
            <a:ext cx="6060247" cy="42205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Seta para a Direita Listrada 7"/>
          <p:cNvSpPr/>
          <p:nvPr/>
        </p:nvSpPr>
        <p:spPr>
          <a:xfrm rot="10800000">
            <a:off x="5873350" y="303276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5268946"/>
      </p:ext>
    </p:extLst>
  </p:cSld>
  <p:clrMapOvr>
    <a:masterClrMapping/>
  </p:clrMapOvr>
  <p:transition spd="slow">
    <p:push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627351"/>
          </a:xfrm>
        </p:spPr>
        <p:txBody>
          <a:bodyPr rtlCol="0"/>
          <a:lstStyle/>
          <a:p>
            <a:pPr rtl="0"/>
            <a:r>
              <a:rPr lang="pt-BR" dirty="0"/>
              <a:t>DICA </a:t>
            </a:r>
          </a:p>
          <a:p>
            <a:pPr lvl="1" rtl="0"/>
            <a:r>
              <a:rPr lang="pt-BR" dirty="0"/>
              <a:t>Entidades – Crie os seguintes arquivos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2"/>
          </p:nvPr>
        </p:nvSpPr>
        <p:spPr>
          <a:xfrm>
            <a:off x="5873350" y="1007413"/>
            <a:ext cx="519693" cy="1200329"/>
          </a:xfrm>
        </p:spPr>
        <p:txBody>
          <a:bodyPr rtlCol="0"/>
          <a:lstStyle/>
          <a:p>
            <a:pPr rtl="0"/>
            <a:r>
              <a:rPr lang="pt-BR"/>
              <a:t>!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072" y="2401743"/>
            <a:ext cx="6060247" cy="42205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Seta para a Direita Listrada 7"/>
          <p:cNvSpPr/>
          <p:nvPr/>
        </p:nvSpPr>
        <p:spPr>
          <a:xfrm rot="10800000">
            <a:off x="5873350" y="303276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1349285"/>
      </p:ext>
    </p:extLst>
  </p:cSld>
  <p:clrMapOvr>
    <a:masterClrMapping/>
  </p:clrMapOvr>
  <p:transition spd="slow">
    <p:push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627351"/>
          </a:xfrm>
        </p:spPr>
        <p:txBody>
          <a:bodyPr rtlCol="0"/>
          <a:lstStyle/>
          <a:p>
            <a:pPr rtl="0"/>
            <a:r>
              <a:rPr lang="pt-BR" dirty="0"/>
              <a:t>DICA </a:t>
            </a:r>
          </a:p>
          <a:p>
            <a:pPr lvl="1" rtl="0"/>
            <a:r>
              <a:rPr lang="pt-BR" dirty="0"/>
              <a:t>Entidades – Crie os seguintes arquivos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2"/>
          </p:nvPr>
        </p:nvSpPr>
        <p:spPr>
          <a:xfrm>
            <a:off x="5873350" y="1007413"/>
            <a:ext cx="519693" cy="1200329"/>
          </a:xfrm>
        </p:spPr>
        <p:txBody>
          <a:bodyPr rtlCol="0"/>
          <a:lstStyle/>
          <a:p>
            <a:pPr rtl="0"/>
            <a:r>
              <a:rPr lang="pt-BR"/>
              <a:t>!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104" y="2836698"/>
            <a:ext cx="8417052" cy="2560320"/>
          </a:xfrm>
          <a:prstGeom prst="rect">
            <a:avLst/>
          </a:prstGeom>
        </p:spPr>
      </p:pic>
      <p:sp>
        <p:nvSpPr>
          <p:cNvPr id="7" name="Seta para a Direita Listrada 6"/>
          <p:cNvSpPr/>
          <p:nvPr/>
        </p:nvSpPr>
        <p:spPr>
          <a:xfrm rot="10800000">
            <a:off x="8799430" y="4787418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6304464"/>
      </p:ext>
    </p:extLst>
  </p:cSld>
  <p:clrMapOvr>
    <a:masterClrMapping/>
  </p:clrMapOvr>
  <p:transition spd="slow">
    <p:push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16</a:t>
            </a:fld>
            <a:endParaRPr lang="pt-BR" noProof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47987"/>
            <a:ext cx="9731066" cy="63545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43308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302995" y="2390775"/>
            <a:ext cx="11660405" cy="1618147"/>
          </a:xfrm>
        </p:spPr>
        <p:txBody>
          <a:bodyPr rtlCol="0"/>
          <a:lstStyle/>
          <a:p>
            <a:pPr rtl="0"/>
            <a:r>
              <a:rPr lang="pt-BR" sz="3600" dirty="0" err="1"/>
              <a:t>Enum</a:t>
            </a:r>
            <a:r>
              <a:rPr lang="pt-BR" sz="3600" dirty="0"/>
              <a:t> agrupa constantes| </a:t>
            </a:r>
            <a:r>
              <a:rPr lang="pt-BR" sz="3600" dirty="0">
                <a:solidFill>
                  <a:schemeClr val="accent1"/>
                </a:solidFill>
              </a:rPr>
              <a:t>PADRONIZAÇÃO</a:t>
            </a:r>
            <a:r>
              <a:rPr lang="pt-BR" sz="3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Espaço Reservado para Texto 10"/>
          <p:cNvSpPr>
            <a:spLocks noGrp="1"/>
          </p:cNvSpPr>
          <p:nvPr>
            <p:ph type="body" sz="quarter" idx="11"/>
          </p:nvPr>
        </p:nvSpPr>
        <p:spPr>
          <a:xfrm>
            <a:off x="304801" y="4206240"/>
            <a:ext cx="11658600" cy="757130"/>
          </a:xfrm>
        </p:spPr>
        <p:txBody>
          <a:bodyPr rtlCol="0"/>
          <a:lstStyle/>
          <a:p>
            <a:pPr rtl="0"/>
            <a:r>
              <a:rPr lang="pt-BR" dirty="0"/>
              <a:t>Com ela você pode padronizar valores constantes e evitar o uso indevido de alguns valores.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2"/>
          </p:nvPr>
        </p:nvSpPr>
        <p:spPr>
          <a:xfrm>
            <a:off x="4780756" y="499736"/>
            <a:ext cx="2911374" cy="1200329"/>
          </a:xfrm>
        </p:spPr>
        <p:txBody>
          <a:bodyPr rtlCol="0"/>
          <a:lstStyle/>
          <a:p>
            <a:pPr rtl="0"/>
            <a:r>
              <a:rPr lang="pt-BR" dirty="0" err="1"/>
              <a:t>Enum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397032"/>
          </a:xfrm>
        </p:spPr>
        <p:txBody>
          <a:bodyPr rtlCol="0"/>
          <a:lstStyle/>
          <a:p>
            <a:pPr rtl="0"/>
            <a:r>
              <a:rPr lang="pt-BR" dirty="0" err="1"/>
              <a:t>Aeronave.cs</a:t>
            </a:r>
            <a:endParaRPr lang="pt-BR" dirty="0"/>
          </a:p>
        </p:txBody>
      </p:sp>
      <p:sp>
        <p:nvSpPr>
          <p:cNvPr id="3" name="Espaço Reservado para o Número do Slide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18</a:t>
            </a:fld>
            <a:endParaRPr lang="pt-BR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397032"/>
          </a:xfrm>
        </p:spPr>
        <p:txBody>
          <a:bodyPr rtlCol="0"/>
          <a:lstStyle/>
          <a:p>
            <a:pPr rtl="0"/>
            <a:r>
              <a:rPr lang="pt-BR" dirty="0" err="1"/>
              <a:t>Manutencao.cs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829971"/>
          </a:xfrm>
        </p:spPr>
        <p:txBody>
          <a:bodyPr rtlCol="0"/>
          <a:lstStyle/>
          <a:p>
            <a:pPr rtl="0"/>
            <a:r>
              <a:rPr lang="pt-BR" dirty="0" err="1"/>
              <a:t>Piloto.cs</a:t>
            </a:r>
            <a:endParaRPr lang="pt-BR" dirty="0"/>
          </a:p>
          <a:p>
            <a:pPr rtl="0"/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829971"/>
          </a:xfrm>
        </p:spPr>
        <p:txBody>
          <a:bodyPr rtlCol="0"/>
          <a:lstStyle/>
          <a:p>
            <a:pPr rtl="0"/>
            <a:r>
              <a:rPr lang="pt-BR" dirty="0" err="1"/>
              <a:t>Voo.cs</a:t>
            </a:r>
            <a:endParaRPr lang="pt-BR" dirty="0"/>
          </a:p>
          <a:p>
            <a:pPr rtl="0"/>
            <a:endParaRPr lang="pt-BR" dirty="0"/>
          </a:p>
        </p:txBody>
      </p:sp>
      <p:sp>
        <p:nvSpPr>
          <p:cNvPr id="33" name="Espaço Reservado para Conteúdo 3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397032"/>
          </a:xfrm>
        </p:spPr>
        <p:txBody>
          <a:bodyPr rtlCol="0"/>
          <a:lstStyle/>
          <a:p>
            <a:pPr rtl="0"/>
            <a:r>
              <a:rPr lang="pt-BR" dirty="0" err="1"/>
              <a:t>Cancelamento.cs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0" y="470361"/>
            <a:ext cx="12192000" cy="978729"/>
          </a:xfrm>
        </p:spPr>
        <p:txBody>
          <a:bodyPr rtlCol="0"/>
          <a:lstStyle/>
          <a:p>
            <a:pPr rtl="0"/>
            <a:r>
              <a:rPr lang="pt-BR"/>
              <a:t>O PALCO ESTÁ ARMADO</a:t>
            </a:r>
            <a:br>
              <a:rPr lang="pt-BR"/>
            </a:br>
            <a:r>
              <a:rPr lang="pt-BR"/>
              <a:t>vá em frente e siga as 5 etapas básicas </a:t>
            </a:r>
          </a:p>
        </p:txBody>
      </p:sp>
      <p:sp>
        <p:nvSpPr>
          <p:cNvPr id="47" name="Espaço Reservado para Conteúdo 46"/>
          <p:cNvSpPr>
            <a:spLocks noGrp="1"/>
          </p:cNvSpPr>
          <p:nvPr>
            <p:ph idx="18"/>
          </p:nvPr>
        </p:nvSpPr>
        <p:spPr/>
        <p:txBody>
          <a:bodyPr rtlCol="0"/>
          <a:lstStyle/>
          <a:p>
            <a:pPr rtl="0"/>
            <a:r>
              <a:rPr lang="pt-BR"/>
              <a:t>1</a:t>
            </a:r>
          </a:p>
        </p:txBody>
      </p:sp>
      <p:sp>
        <p:nvSpPr>
          <p:cNvPr id="48" name="Espaço Reservado para Conteúdo 47"/>
          <p:cNvSpPr>
            <a:spLocks noGrp="1"/>
          </p:cNvSpPr>
          <p:nvPr>
            <p:ph idx="19"/>
          </p:nvPr>
        </p:nvSpPr>
        <p:spPr/>
        <p:txBody>
          <a:bodyPr rtlCol="0"/>
          <a:lstStyle/>
          <a:p>
            <a:pPr rtl="0"/>
            <a:r>
              <a:rPr lang="pt-BR"/>
              <a:t>2</a:t>
            </a:r>
          </a:p>
        </p:txBody>
      </p:sp>
      <p:sp>
        <p:nvSpPr>
          <p:cNvPr id="49" name="Espaço Reservado para Conteúdo 48"/>
          <p:cNvSpPr>
            <a:spLocks noGrp="1"/>
          </p:cNvSpPr>
          <p:nvPr>
            <p:ph idx="20"/>
          </p:nvPr>
        </p:nvSpPr>
        <p:spPr/>
        <p:txBody>
          <a:bodyPr rtlCol="0"/>
          <a:lstStyle/>
          <a:p>
            <a:pPr rtl="0"/>
            <a:r>
              <a:rPr lang="pt-BR"/>
              <a:t>3</a:t>
            </a:r>
          </a:p>
        </p:txBody>
      </p:sp>
      <p:sp>
        <p:nvSpPr>
          <p:cNvPr id="50" name="Espaço Reservado para Conteúdo 49"/>
          <p:cNvSpPr>
            <a:spLocks noGrp="1"/>
          </p:cNvSpPr>
          <p:nvPr>
            <p:ph idx="21"/>
          </p:nvPr>
        </p:nvSpPr>
        <p:spPr/>
        <p:txBody>
          <a:bodyPr rtlCol="0"/>
          <a:lstStyle/>
          <a:p>
            <a:pPr rtl="0"/>
            <a:r>
              <a:rPr lang="pt-BR"/>
              <a:t>4</a:t>
            </a:r>
          </a:p>
        </p:txBody>
      </p:sp>
      <p:sp>
        <p:nvSpPr>
          <p:cNvPr id="51" name="Espaço Reservado para Conteúdo 50"/>
          <p:cNvSpPr>
            <a:spLocks noGrp="1"/>
          </p:cNvSpPr>
          <p:nvPr>
            <p:ph idx="22"/>
          </p:nvPr>
        </p:nvSpPr>
        <p:spPr/>
        <p:txBody>
          <a:bodyPr rtlCol="0"/>
          <a:lstStyle/>
          <a:p>
            <a:pPr rtl="0"/>
            <a:r>
              <a:rPr lang="pt-BR"/>
              <a:t>5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48438" y="6450449"/>
            <a:ext cx="9623147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rtl="0"/>
            <a:r>
              <a:rPr lang="pt-BR" sz="900">
                <a:solidFill>
                  <a:schemeClr val="bg1">
                    <a:lumMod val="75000"/>
                  </a:schemeClr>
                </a:solidFill>
              </a:rPr>
              <a:t>Referência : As noções básicas que você pode encontrar em qualquer lugar, 5 Etapas para Publicar Narrativas com Sucesso publicadas em 5 de abril de 2014 em: Marketing e Publicidade</a:t>
            </a:r>
          </a:p>
        </p:txBody>
      </p:sp>
    </p:spTree>
    <p:extLst>
      <p:ext uri="{BB962C8B-B14F-4D97-AF65-F5344CB8AC3E}">
        <p14:creationId xmlns:p14="http://schemas.microsoft.com/office/powerpoint/2010/main" val="21612569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/>
          <p:cNvSpPr>
            <a:spLocks noGrp="1"/>
          </p:cNvSpPr>
          <p:nvPr>
            <p:ph type="sldNum" sz="quarter" idx="4"/>
          </p:nvPr>
        </p:nvSpPr>
        <p:spPr>
          <a:xfrm>
            <a:off x="11814411" y="6484937"/>
            <a:ext cx="387743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z="1200" smtClean="0"/>
              <a:pPr rtl="0"/>
              <a:t>19</a:t>
            </a:fld>
            <a:endParaRPr lang="pt-BR" sz="1200"/>
          </a:p>
        </p:txBody>
      </p:sp>
      <p:sp>
        <p:nvSpPr>
          <p:cNvPr id="16" name="Espaço Reservado para Conteúdo 15"/>
          <p:cNvSpPr>
            <a:spLocks noGrp="1"/>
          </p:cNvSpPr>
          <p:nvPr>
            <p:ph idx="18"/>
          </p:nvPr>
        </p:nvSpPr>
        <p:spPr/>
        <p:txBody>
          <a:bodyPr rtlCol="0"/>
          <a:lstStyle/>
          <a:p>
            <a:pPr rtl="0"/>
            <a:r>
              <a:rPr lang="pt-BR"/>
              <a:t>1</a:t>
            </a:r>
          </a:p>
        </p:txBody>
      </p:sp>
      <p:sp>
        <p:nvSpPr>
          <p:cNvPr id="42" name="Espaço Reservado para Texto 41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1815882"/>
          </a:xfrm>
        </p:spPr>
        <p:txBody>
          <a:bodyPr rtlCol="0"/>
          <a:lstStyle/>
          <a:p>
            <a:pPr rtl="0"/>
            <a:r>
              <a:rPr lang="pt-BR" dirty="0"/>
              <a:t>DEFINA O NAMESPACE</a:t>
            </a:r>
          </a:p>
          <a:p>
            <a:pPr lvl="2" rtl="0"/>
            <a:r>
              <a:rPr lang="pt-BR" dirty="0"/>
              <a:t>Crie a classe, as propriedades automáticas!</a:t>
            </a:r>
          </a:p>
          <a:p>
            <a:pPr lvl="3" rtl="0"/>
            <a:r>
              <a:rPr lang="pt-BR" dirty="0"/>
              <a:t>Não pode esquecer do </a:t>
            </a:r>
            <a:r>
              <a:rPr lang="pt-BR" dirty="0" err="1"/>
              <a:t>Contrutor</a:t>
            </a:r>
            <a:r>
              <a:rPr lang="pt-BR" dirty="0"/>
              <a:t>! </a:t>
            </a:r>
          </a:p>
        </p:txBody>
      </p:sp>
      <p:sp>
        <p:nvSpPr>
          <p:cNvPr id="21" name="Espaço Reservado para Texto 20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90931"/>
          </a:xfrm>
        </p:spPr>
        <p:txBody>
          <a:bodyPr rtlCol="0"/>
          <a:lstStyle/>
          <a:p>
            <a:pPr rtl="0"/>
            <a:r>
              <a:rPr lang="pt-BR" dirty="0" err="1"/>
              <a:t>Aeronave.cs</a:t>
            </a:r>
            <a:endParaRPr lang="pt-BR" dirty="0"/>
          </a:p>
        </p:txBody>
      </p:sp>
      <p:pic>
        <p:nvPicPr>
          <p:cNvPr id="8" name="Espaço Reservado para Imagem 7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3" r="255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2</a:t>
            </a:fld>
            <a:endParaRPr lang="pt-BR" noProof="0"/>
          </a:p>
        </p:txBody>
      </p:sp>
      <p:sp>
        <p:nvSpPr>
          <p:cNvPr id="3" name="Retângulo Arredondado 2"/>
          <p:cNvSpPr/>
          <p:nvPr/>
        </p:nvSpPr>
        <p:spPr>
          <a:xfrm>
            <a:off x="3764280" y="320040"/>
            <a:ext cx="4511040" cy="3810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Instalação |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EntityFramework</a:t>
            </a:r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7" name="Agrupar 16"/>
          <p:cNvGrpSpPr/>
          <p:nvPr/>
        </p:nvGrpSpPr>
        <p:grpSpPr>
          <a:xfrm>
            <a:off x="853440" y="1376543"/>
            <a:ext cx="4495800" cy="1042868"/>
            <a:chOff x="853440" y="1314212"/>
            <a:chExt cx="4495800" cy="1042868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440" y="1314212"/>
              <a:ext cx="731520" cy="731520"/>
            </a:xfrm>
            <a:prstGeom prst="rect">
              <a:avLst/>
            </a:prstGeom>
          </p:spPr>
        </p:pic>
        <p:sp>
          <p:nvSpPr>
            <p:cNvPr id="5" name="CaixaDeTexto 4"/>
            <p:cNvSpPr txBox="1"/>
            <p:nvPr/>
          </p:nvSpPr>
          <p:spPr>
            <a:xfrm>
              <a:off x="1064350" y="149530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1584960" y="1495306"/>
              <a:ext cx="376428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Abra o Visual Studio </a:t>
              </a:r>
              <a:r>
                <a:rPr lang="pt-BR" dirty="0" err="1"/>
                <a:t>Code</a:t>
              </a:r>
              <a:r>
                <a:rPr lang="pt-BR" dirty="0"/>
                <a:t> e utilize</a:t>
              </a:r>
            </a:p>
            <a:p>
              <a:r>
                <a:rPr lang="pt-BR" dirty="0"/>
                <a:t>a tecla de atalho CTRL+ SHIFT +</a:t>
              </a:r>
              <a:r>
                <a:rPr lang="pt-BR" sz="3200" dirty="0"/>
                <a:t> ‘ </a:t>
              </a:r>
            </a:p>
          </p:txBody>
        </p:sp>
      </p:grpSp>
      <p:grpSp>
        <p:nvGrpSpPr>
          <p:cNvPr id="16" name="Agrupar 15"/>
          <p:cNvGrpSpPr/>
          <p:nvPr/>
        </p:nvGrpSpPr>
        <p:grpSpPr>
          <a:xfrm>
            <a:off x="6242237" y="1458307"/>
            <a:ext cx="4495800" cy="765870"/>
            <a:chOff x="853440" y="2977158"/>
            <a:chExt cx="4495800" cy="765870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440" y="2977158"/>
              <a:ext cx="731520" cy="731520"/>
            </a:xfrm>
            <a:prstGeom prst="rect">
              <a:avLst/>
            </a:prstGeom>
          </p:spPr>
        </p:pic>
        <p:sp>
          <p:nvSpPr>
            <p:cNvPr id="10" name="CaixaDeTexto 9"/>
            <p:cNvSpPr txBox="1"/>
            <p:nvPr/>
          </p:nvSpPr>
          <p:spPr>
            <a:xfrm>
              <a:off x="1064350" y="315825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2</a:t>
              </a: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1584960" y="3096697"/>
              <a:ext cx="3764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Verifique se o terminal integrado abriu no VS CODE.</a:t>
              </a:r>
              <a:endParaRPr lang="pt-BR" sz="3200" dirty="0"/>
            </a:p>
          </p:txBody>
        </p:sp>
      </p:grp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" y="2783566"/>
            <a:ext cx="731520" cy="7315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064350" y="296466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1584960" y="2964660"/>
            <a:ext cx="966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Digite o seguinte comando no terminal:</a:t>
            </a:r>
          </a:p>
          <a:p>
            <a:r>
              <a:rPr lang="pt-BR" b="1" dirty="0" err="1"/>
              <a:t>dotnet</a:t>
            </a:r>
            <a:r>
              <a:rPr lang="pt-BR" b="1" dirty="0"/>
              <a:t> </a:t>
            </a:r>
            <a:r>
              <a:rPr lang="pt-BR" b="1" dirty="0" err="1"/>
              <a:t>add</a:t>
            </a:r>
            <a:r>
              <a:rPr lang="pt-BR" b="1" dirty="0"/>
              <a:t> </a:t>
            </a:r>
            <a:r>
              <a:rPr lang="pt-BR" b="1" dirty="0" err="1"/>
              <a:t>package</a:t>
            </a:r>
            <a:r>
              <a:rPr lang="pt-BR" b="1" dirty="0"/>
              <a:t> </a:t>
            </a:r>
            <a:r>
              <a:rPr lang="pt-BR" b="1" dirty="0" err="1"/>
              <a:t>Microsoft.EntityFrameworkCore.SqlServer</a:t>
            </a:r>
            <a:endParaRPr lang="pt-BR" sz="3200" b="1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" y="4060335"/>
            <a:ext cx="11010900" cy="2524125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07" y="5757035"/>
            <a:ext cx="731520" cy="731520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4123155" y="598251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4739640" y="5938129"/>
            <a:ext cx="966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Abra o arquivo </a:t>
            </a:r>
            <a:r>
              <a:rPr lang="pt-BR" dirty="0" err="1">
                <a:solidFill>
                  <a:srgbClr val="FFFFFF"/>
                </a:solidFill>
              </a:rPr>
              <a:t>VoeAirlines.csproj</a:t>
            </a:r>
            <a:r>
              <a:rPr lang="pt-BR" dirty="0">
                <a:solidFill>
                  <a:srgbClr val="FFFFFF"/>
                </a:solidFill>
              </a:rPr>
              <a:t> e verifique as mudanças</a:t>
            </a:r>
            <a:r>
              <a:rPr lang="pt-BR" dirty="0"/>
              <a:t>.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1069530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B2AA4D-E7EA-4DF0-B6C8-E6906AB9D1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8887A2-AF03-4B58-8E8A-20BC48F1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939" y="2182801"/>
            <a:ext cx="9266164" cy="286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9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A948B1-D395-4C2D-9ABA-7EED373DD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8F9CB2A-68E9-47E5-9849-3AE7AB6DA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939" y="2240230"/>
            <a:ext cx="9402910" cy="151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83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17D4AA-F2D1-44A9-815B-758497FBF1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3F36FA-6627-439A-9D7D-1839E46D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64" y="1871992"/>
            <a:ext cx="10010697" cy="3114015"/>
          </a:xfrm>
          <a:prstGeom prst="rect">
            <a:avLst/>
          </a:prstGeom>
        </p:spPr>
      </p:pic>
      <p:sp>
        <p:nvSpPr>
          <p:cNvPr id="5" name="Seta: para a Direita Listrada 4">
            <a:extLst>
              <a:ext uri="{FF2B5EF4-FFF2-40B4-BE49-F238E27FC236}">
                <a16:creationId xmlns:a16="http://schemas.microsoft.com/office/drawing/2014/main" id="{7B05DBE9-2FB6-4457-9A23-D304ED16C6AE}"/>
              </a:ext>
            </a:extLst>
          </p:cNvPr>
          <p:cNvSpPr/>
          <p:nvPr/>
        </p:nvSpPr>
        <p:spPr>
          <a:xfrm>
            <a:off x="412955" y="4497461"/>
            <a:ext cx="806984" cy="539640"/>
          </a:xfrm>
          <a:prstGeom prst="striped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a Direita Listrada 5">
            <a:extLst>
              <a:ext uri="{FF2B5EF4-FFF2-40B4-BE49-F238E27FC236}">
                <a16:creationId xmlns:a16="http://schemas.microsoft.com/office/drawing/2014/main" id="{BB8E48A3-3489-4ECC-84FD-F377132BAC27}"/>
              </a:ext>
            </a:extLst>
          </p:cNvPr>
          <p:cNvSpPr/>
          <p:nvPr/>
        </p:nvSpPr>
        <p:spPr>
          <a:xfrm rot="8649471">
            <a:off x="5207429" y="1602171"/>
            <a:ext cx="806984" cy="539640"/>
          </a:xfrm>
          <a:prstGeom prst="striped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589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DBEFA4-E6BB-4878-B54D-F3D22C7F87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7CADF1F-7953-44A4-95CB-52BD86C0A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37" y="2446707"/>
            <a:ext cx="10638357" cy="230832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1CB1F15-19FD-4941-A222-1DDA098FFAFC}"/>
              </a:ext>
            </a:extLst>
          </p:cNvPr>
          <p:cNvSpPr txBox="1"/>
          <p:nvPr/>
        </p:nvSpPr>
        <p:spPr>
          <a:xfrm>
            <a:off x="4728044" y="3902223"/>
            <a:ext cx="6244017" cy="6463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CTRL+ “.”   - tecla de atalho para gerar o construtor.</a:t>
            </a:r>
          </a:p>
          <a:p>
            <a:r>
              <a:rPr lang="pt-BR" dirty="0">
                <a:solidFill>
                  <a:schemeClr val="bg1"/>
                </a:solidFill>
              </a:rPr>
              <a:t>Lembre-se de selecionar as propriedades automáticas antes.</a:t>
            </a:r>
          </a:p>
        </p:txBody>
      </p:sp>
    </p:spTree>
    <p:extLst>
      <p:ext uri="{BB962C8B-B14F-4D97-AF65-F5344CB8AC3E}">
        <p14:creationId xmlns:p14="http://schemas.microsoft.com/office/powerpoint/2010/main" val="462328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81D860-58B2-4D2E-A83E-8574C5A0D0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1EA27B2-78CD-4E4B-A8A8-05A889DCC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981" y="-9518"/>
            <a:ext cx="7255982" cy="686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68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Imagem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8" r="23038"/>
          <a:stretch>
            <a:fillRect/>
          </a:stretch>
        </p:blipFill>
        <p:spPr/>
      </p:pic>
      <p:sp>
        <p:nvSpPr>
          <p:cNvPr id="30" name="Espaço Reservado para Texto 29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1960537"/>
          </a:xfrm>
        </p:spPr>
        <p:txBody>
          <a:bodyPr rtlCol="0"/>
          <a:lstStyle/>
          <a:p>
            <a:pPr rtl="0"/>
            <a:r>
              <a:rPr lang="pt-BR" dirty="0"/>
              <a:t>OBSERVAÇÃO PODE SER NULA</a:t>
            </a:r>
          </a:p>
          <a:p>
            <a:pPr lvl="2" rtl="0"/>
            <a:r>
              <a:rPr lang="pt-BR" dirty="0" err="1"/>
              <a:t>DateTime</a:t>
            </a:r>
            <a:r>
              <a:rPr lang="pt-BR" dirty="0"/>
              <a:t> | </a:t>
            </a:r>
            <a:r>
              <a:rPr lang="pt-BR" dirty="0" err="1"/>
              <a:t>Struct</a:t>
            </a:r>
            <a:r>
              <a:rPr lang="pt-BR" dirty="0"/>
              <a:t>| </a:t>
            </a:r>
            <a:r>
              <a:rPr lang="pt-BR" dirty="0" err="1"/>
              <a:t>ICollection</a:t>
            </a:r>
            <a:r>
              <a:rPr lang="pt-BR" dirty="0"/>
              <a:t> | </a:t>
            </a:r>
            <a:r>
              <a:rPr lang="pt-BR" dirty="0" err="1"/>
              <a:t>Enum</a:t>
            </a:r>
            <a:r>
              <a:rPr lang="pt-BR" dirty="0"/>
              <a:t> | </a:t>
            </a:r>
            <a:r>
              <a:rPr lang="pt-BR" dirty="0" err="1"/>
              <a:t>null</a:t>
            </a:r>
            <a:r>
              <a:rPr lang="pt-BR" dirty="0"/>
              <a:t>!</a:t>
            </a:r>
          </a:p>
        </p:txBody>
      </p:sp>
      <p:sp>
        <p:nvSpPr>
          <p:cNvPr id="22" name="Espaço Reservado para Texto 21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90931"/>
          </a:xfrm>
        </p:spPr>
        <p:txBody>
          <a:bodyPr rtlCol="0"/>
          <a:lstStyle/>
          <a:p>
            <a:pPr rtl="0"/>
            <a:r>
              <a:rPr lang="pt-BR" dirty="0" err="1"/>
              <a:t>Manutencao.cs</a:t>
            </a:r>
            <a:endParaRPr lang="pt-BR" dirty="0"/>
          </a:p>
        </p:txBody>
      </p:sp>
      <p:sp>
        <p:nvSpPr>
          <p:cNvPr id="40" name="Espaço Reservado para Conteúdo 39"/>
          <p:cNvSpPr>
            <a:spLocks noGrp="1"/>
          </p:cNvSpPr>
          <p:nvPr>
            <p:ph idx="18"/>
          </p:nvPr>
        </p:nvSpPr>
        <p:spPr>
          <a:xfrm>
            <a:off x="7954500" y="419100"/>
            <a:ext cx="2377440" cy="840230"/>
          </a:xfrm>
        </p:spPr>
        <p:txBody>
          <a:bodyPr rtlCol="0"/>
          <a:lstStyle/>
          <a:p>
            <a:pPr rtl="0"/>
            <a:r>
              <a:rPr lang="pt-BR"/>
              <a:t>2</a:t>
            </a:r>
          </a:p>
        </p:txBody>
      </p:sp>
      <p:sp>
        <p:nvSpPr>
          <p:cNvPr id="2" name="Espaço Reservado para o Número do Slide 1"/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9291647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5DDA5-BF99-45F4-8530-C41A3887FC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34651C-A486-4182-8CF2-CB0D5C557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4" y="2197511"/>
            <a:ext cx="11812784" cy="241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68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4361BD-5E55-42F8-93E2-C3073F2704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BEDD773-B53B-4325-818A-ABAF91B71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561" y="1566126"/>
            <a:ext cx="8598310" cy="4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13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28</a:t>
            </a:fld>
            <a:endParaRPr lang="pt-BR" noProof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4E58F32-5CAC-4B36-A327-105A1D977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" y="-34438"/>
            <a:ext cx="12082994" cy="686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38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b="7807"/>
          <a:stretch>
            <a:fillRect/>
          </a:stretch>
        </p:blipFill>
        <p:spPr>
          <a:xfrm>
            <a:off x="-17463" y="0"/>
            <a:ext cx="12190413" cy="6858000"/>
          </a:xfrm>
        </p:spPr>
      </p:pic>
      <p:sp>
        <p:nvSpPr>
          <p:cNvPr id="3" name="Espaço Reservado para o Número do Slide 2"/>
          <p:cNvSpPr>
            <a:spLocks noGrp="1"/>
          </p:cNvSpPr>
          <p:nvPr>
            <p:ph type="sldNum" sz="quarter" idx="4"/>
          </p:nvPr>
        </p:nvSpPr>
        <p:spPr>
          <a:xfrm>
            <a:off x="11753512" y="6484937"/>
            <a:ext cx="419776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29</a:t>
            </a:fld>
            <a:endParaRPr lang="pt-BR"/>
          </a:p>
        </p:txBody>
      </p:sp>
      <p:sp>
        <p:nvSpPr>
          <p:cNvPr id="51" name="Retângulo 50"/>
          <p:cNvSpPr/>
          <p:nvPr/>
        </p:nvSpPr>
        <p:spPr>
          <a:xfrm>
            <a:off x="0" y="0"/>
            <a:ext cx="1041297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3000"/>
                </a:schemeClr>
              </a:gs>
              <a:gs pos="97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0"/>
            <a:endParaRPr lang="pt-BR"/>
          </a:p>
        </p:txBody>
      </p:sp>
      <p:sp>
        <p:nvSpPr>
          <p:cNvPr id="20" name="Espaço Reservado para Conteúdo 19"/>
          <p:cNvSpPr>
            <a:spLocks noGrp="1"/>
          </p:cNvSpPr>
          <p:nvPr>
            <p:ph idx="18"/>
          </p:nvPr>
        </p:nvSpPr>
        <p:spPr>
          <a:xfrm>
            <a:off x="2053947" y="147528"/>
            <a:ext cx="2377440" cy="840230"/>
          </a:xfrm>
        </p:spPr>
        <p:txBody>
          <a:bodyPr rtlCol="0"/>
          <a:lstStyle/>
          <a:p>
            <a:pPr rtl="0"/>
            <a:r>
              <a:rPr lang="pt-BR" dirty="0"/>
              <a:t>3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1"/>
          </p:nvPr>
        </p:nvSpPr>
        <p:spPr>
          <a:xfrm>
            <a:off x="2926080" y="3323314"/>
            <a:ext cx="5960269" cy="1704569"/>
          </a:xfrm>
        </p:spPr>
        <p:txBody>
          <a:bodyPr rtlCol="0"/>
          <a:lstStyle/>
          <a:p>
            <a:pPr rtl="0"/>
            <a:r>
              <a:rPr lang="pt-BR" dirty="0" err="1">
                <a:solidFill>
                  <a:schemeClr val="bg1"/>
                </a:solidFill>
                <a:hlinkClick r:id="rId4"/>
              </a:rPr>
              <a:t>ICollection</a:t>
            </a:r>
            <a:r>
              <a:rPr lang="pt-BR" dirty="0">
                <a:solidFill>
                  <a:schemeClr val="bg1"/>
                </a:solidFill>
                <a:hlinkClick r:id="rId4"/>
              </a:rPr>
              <a:t> </a:t>
            </a:r>
          </a:p>
          <a:p>
            <a:pPr lvl="1" rtl="0">
              <a:spcAft>
                <a:spcPts val="1200"/>
              </a:spcAft>
            </a:pPr>
            <a:r>
              <a:rPr lang="pt-BR" sz="2400" i="1" dirty="0">
                <a:solidFill>
                  <a:schemeClr val="bg1"/>
                </a:solidFill>
                <a:hlinkClick r:id="rId4"/>
              </a:rPr>
              <a:t>Essa interface define métodos para manipular coleções genéricas.</a:t>
            </a:r>
            <a:endParaRPr lang="pt-BR" i="1" dirty="0">
              <a:solidFill>
                <a:schemeClr val="bg1"/>
              </a:solidFill>
              <a:hlinkClick r:id="rId4"/>
            </a:endParaRPr>
          </a:p>
        </p:txBody>
      </p:sp>
      <p:sp>
        <p:nvSpPr>
          <p:cNvPr id="71" name="Espaço Reservado para Texto 70"/>
          <p:cNvSpPr>
            <a:spLocks noGrp="1"/>
          </p:cNvSpPr>
          <p:nvPr>
            <p:ph type="body" sz="quarter" idx="19"/>
          </p:nvPr>
        </p:nvSpPr>
        <p:spPr>
          <a:xfrm>
            <a:off x="304800" y="902266"/>
            <a:ext cx="5875734" cy="590931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Piloto</a:t>
            </a:r>
          </a:p>
        </p:txBody>
      </p:sp>
    </p:spTree>
    <p:extLst>
      <p:ext uri="{BB962C8B-B14F-4D97-AF65-F5344CB8AC3E}">
        <p14:creationId xmlns:p14="http://schemas.microsoft.com/office/powerpoint/2010/main" val="2488226301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Espaço Reservado para Imagem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tângulo 45"/>
          <p:cNvSpPr/>
          <p:nvPr/>
        </p:nvSpPr>
        <p:spPr>
          <a:xfrm flipH="1">
            <a:off x="7911255" y="4253573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>
              <a:lnSpc>
                <a:spcPct val="90000"/>
              </a:lnSpc>
            </a:pPr>
            <a:r>
              <a:rPr lang="pt-BR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Abstração do BD</a:t>
            </a:r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endParaRPr lang="pt-BR" sz="8800" spc="-3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687847" y="2302200"/>
            <a:ext cx="9989678" cy="1311128"/>
          </a:xfrm>
        </p:spPr>
        <p:txBody>
          <a:bodyPr rtlCol="0"/>
          <a:lstStyle/>
          <a:p>
            <a:pPr rtl="0"/>
            <a:r>
              <a:rPr lang="pt-BR" dirty="0" err="1"/>
              <a:t>DBContext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>
          <a:xfrm>
            <a:off x="1396266" y="3162946"/>
            <a:ext cx="9461500" cy="757130"/>
          </a:xfrm>
        </p:spPr>
        <p:txBody>
          <a:bodyPr rtlCol="0"/>
          <a:lstStyle/>
          <a:p>
            <a:pPr rtl="0"/>
            <a:r>
              <a:rPr lang="pt-BR" dirty="0"/>
              <a:t> </a:t>
            </a:r>
          </a:p>
        </p:txBody>
      </p:sp>
      <p:sp>
        <p:nvSpPr>
          <p:cNvPr id="19" name="Forma livre: Forma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Espaço Reservado para o Número do Slide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47355C-F39F-4DAA-9067-456882BE9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76E6F68-EAFA-4688-A054-DB7F1AFDB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819" y="185257"/>
            <a:ext cx="8899702" cy="649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91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spaço Reservado para Imagem 4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Espaço Reservado para o Número do Slide 1"/>
          <p:cNvSpPr>
            <a:spLocks noGrp="1"/>
          </p:cNvSpPr>
          <p:nvPr>
            <p:ph type="sldNum" sz="quarter" idx="4"/>
          </p:nvPr>
        </p:nvSpPr>
        <p:spPr>
          <a:xfrm>
            <a:off x="11786072" y="6492875"/>
            <a:ext cx="393567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31</a:t>
            </a:fld>
            <a:endParaRPr lang="pt-BR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38" cy="2928494"/>
          </a:xfrm>
        </p:spPr>
        <p:txBody>
          <a:bodyPr rtlCol="0"/>
          <a:lstStyle/>
          <a:p>
            <a:pPr rtl="0"/>
            <a:r>
              <a:rPr lang="pt-BR" dirty="0"/>
              <a:t>O relacionamento!</a:t>
            </a:r>
          </a:p>
          <a:p>
            <a:pPr lvl="1" rtl="0"/>
            <a:r>
              <a:rPr lang="pt-BR" sz="2400" dirty="0"/>
              <a:t>Lembra do </a:t>
            </a:r>
            <a:r>
              <a:rPr lang="pt-BR" sz="2400" dirty="0" err="1"/>
              <a:t>Codd</a:t>
            </a:r>
            <a:r>
              <a:rPr lang="pt-BR" sz="2400" dirty="0"/>
              <a:t>? - Relacionamento</a:t>
            </a:r>
          </a:p>
          <a:p>
            <a:pPr lvl="3" rtl="0"/>
            <a:r>
              <a:rPr lang="pt-BR" dirty="0"/>
              <a:t>Aqui temos um para muitos</a:t>
            </a:r>
          </a:p>
          <a:p>
            <a:pPr lvl="1" rtl="0"/>
            <a:r>
              <a:rPr lang="pt-BR" sz="2400" dirty="0"/>
              <a:t>Muitos para Muitos</a:t>
            </a:r>
          </a:p>
          <a:p>
            <a:pPr lvl="3" rtl="0"/>
            <a:r>
              <a:rPr lang="pt-BR" dirty="0"/>
              <a:t>Um para UM</a:t>
            </a:r>
          </a:p>
          <a:p>
            <a:pPr lvl="1" rtl="0"/>
            <a:endParaRPr lang="pt-BR" dirty="0"/>
          </a:p>
        </p:txBody>
      </p:sp>
      <p:sp>
        <p:nvSpPr>
          <p:cNvPr id="13" name="Espaço Reservado para Conteúdo 12"/>
          <p:cNvSpPr>
            <a:spLocks noGrp="1"/>
          </p:cNvSpPr>
          <p:nvPr>
            <p:ph idx="18"/>
          </p:nvPr>
        </p:nvSpPr>
        <p:spPr/>
        <p:txBody>
          <a:bodyPr rtlCol="0"/>
          <a:lstStyle/>
          <a:p>
            <a:pPr rtl="0"/>
            <a:r>
              <a:rPr lang="pt-BR"/>
              <a:t>4</a:t>
            </a:r>
          </a:p>
        </p:txBody>
      </p:sp>
      <p:sp>
        <p:nvSpPr>
          <p:cNvPr id="14" name="Espaço Reservado para Texto 13"/>
          <p:cNvSpPr>
            <a:spLocks noGrp="1"/>
          </p:cNvSpPr>
          <p:nvPr>
            <p:ph type="body" sz="quarter" idx="19"/>
          </p:nvPr>
        </p:nvSpPr>
        <p:spPr>
          <a:xfrm>
            <a:off x="169069" y="1554163"/>
            <a:ext cx="5791200" cy="590931"/>
          </a:xfrm>
        </p:spPr>
        <p:txBody>
          <a:bodyPr rtlCol="0"/>
          <a:lstStyle/>
          <a:p>
            <a:pPr rtl="0"/>
            <a:r>
              <a:rPr lang="pt-BR" dirty="0" err="1"/>
              <a:t>Voo.cs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6721801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CED60-F11F-41C5-A912-3C66C9CE8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47EB8A-2A58-4362-A52A-097ABD732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2335477"/>
            <a:ext cx="11829159" cy="219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68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6D42D-32CC-4252-BD8E-46045354E3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B1EE33-DB64-40EF-A1A5-ECB0F3B8B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380" y="1039761"/>
            <a:ext cx="6243576" cy="47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0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BC00B5-C902-4E28-8B85-05AD06F6E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A9C0BBB-62EA-456E-9167-01F0D839B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5" y="77816"/>
            <a:ext cx="11139982" cy="678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15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7" r="5557"/>
          <a:stretch>
            <a:fillRect/>
          </a:stretch>
        </p:blipFill>
        <p:spPr/>
      </p:pic>
      <p:sp>
        <p:nvSpPr>
          <p:cNvPr id="2" name="Espaço Reservado para o Número do Slide 1"/>
          <p:cNvSpPr>
            <a:spLocks noGrp="1"/>
          </p:cNvSpPr>
          <p:nvPr>
            <p:ph type="sldNum" sz="quarter" idx="4"/>
          </p:nvPr>
        </p:nvSpPr>
        <p:spPr>
          <a:xfrm>
            <a:off x="11657818" y="6484937"/>
            <a:ext cx="533348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35</a:t>
            </a:fld>
            <a:endParaRPr lang="pt-BR"/>
          </a:p>
        </p:txBody>
      </p:sp>
      <p:sp>
        <p:nvSpPr>
          <p:cNvPr id="11" name="Espaço Reservado para Texto 10"/>
          <p:cNvSpPr>
            <a:spLocks noGrp="1"/>
          </p:cNvSpPr>
          <p:nvPr>
            <p:ph type="body" sz="quarter" idx="11"/>
          </p:nvPr>
        </p:nvSpPr>
        <p:spPr>
          <a:xfrm>
            <a:off x="6096000" y="3429000"/>
            <a:ext cx="6096000" cy="2459135"/>
          </a:xfrm>
        </p:spPr>
        <p:txBody>
          <a:bodyPr rtlCol="0"/>
          <a:lstStyle/>
          <a:p>
            <a:pPr rtl="0"/>
            <a:r>
              <a:rPr lang="pt-BR" dirty="0"/>
              <a:t>Um para Um</a:t>
            </a:r>
          </a:p>
          <a:p>
            <a:pPr lvl="2" rtl="0"/>
            <a:r>
              <a:rPr lang="pt-BR" dirty="0"/>
              <a:t>Nosso projeto tem pelo menos um caso de um para um. Onde um voo possui um cancelamento, e um cancelamento só pode cancelar um voo.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90931"/>
          </a:xfrm>
        </p:spPr>
        <p:txBody>
          <a:bodyPr rtlCol="0"/>
          <a:lstStyle/>
          <a:p>
            <a:pPr rtl="0"/>
            <a:r>
              <a:rPr lang="pt-BR" dirty="0" err="1"/>
              <a:t>Cancelamento.cs</a:t>
            </a:r>
            <a:endParaRPr lang="pt-BR" dirty="0"/>
          </a:p>
        </p:txBody>
      </p:sp>
      <p:sp>
        <p:nvSpPr>
          <p:cNvPr id="20" name="Espaço Reservado para Conteúdo 19"/>
          <p:cNvSpPr>
            <a:spLocks noGrp="1"/>
          </p:cNvSpPr>
          <p:nvPr>
            <p:ph idx="18"/>
          </p:nvPr>
        </p:nvSpPr>
        <p:spPr/>
        <p:txBody>
          <a:bodyPr rtlCol="0"/>
          <a:lstStyle/>
          <a:p>
            <a:pPr rtl="0"/>
            <a:r>
              <a:rPr lang="pt-BR"/>
              <a:t>5</a:t>
            </a:r>
          </a:p>
        </p:txBody>
      </p:sp>
      <p:sp>
        <p:nvSpPr>
          <p:cNvPr id="7" name="Retângulo 6"/>
          <p:cNvSpPr/>
          <p:nvPr/>
        </p:nvSpPr>
        <p:spPr>
          <a:xfrm>
            <a:off x="4232" y="0"/>
            <a:ext cx="6094443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918218"/>
      </p:ext>
    </p:extLst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44349C-CA4E-449A-916C-3A21E5C4B6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C20FD4-66A2-4BB6-A75D-0D7E1DF0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8" y="108787"/>
            <a:ext cx="10637091" cy="64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83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CE21B8-D410-4B95-9C2E-07877BFFA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/>
              <a:t>Volte na </a:t>
            </a:r>
            <a:r>
              <a:rPr lang="pt-BR" dirty="0" err="1"/>
              <a:t>Voo.cs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6935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422ED-679E-4D98-A32E-836B8D2EF0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0FFB21-E411-4A83-9ED9-FC357BC52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67" y="2697482"/>
            <a:ext cx="10549297" cy="2936401"/>
          </a:xfrm>
          <a:prstGeom prst="rect">
            <a:avLst/>
          </a:prstGeom>
        </p:spPr>
      </p:pic>
      <p:sp>
        <p:nvSpPr>
          <p:cNvPr id="5" name="Texto Explicativo: Linha Dobrada com Borda e Ênfase 4">
            <a:extLst>
              <a:ext uri="{FF2B5EF4-FFF2-40B4-BE49-F238E27FC236}">
                <a16:creationId xmlns:a16="http://schemas.microsoft.com/office/drawing/2014/main" id="{144A0580-EF32-4CDD-9584-DA5597E21702}"/>
              </a:ext>
            </a:extLst>
          </p:cNvPr>
          <p:cNvSpPr/>
          <p:nvPr/>
        </p:nvSpPr>
        <p:spPr>
          <a:xfrm>
            <a:off x="9217742" y="1784555"/>
            <a:ext cx="2123768" cy="128311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748"/>
              <a:gd name="adj6" fmla="val -155397"/>
            </a:avLst>
          </a:prstGeom>
          <a:ln w="762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Volte na classe </a:t>
            </a:r>
            <a:r>
              <a:rPr lang="pt-BR" dirty="0" err="1">
                <a:solidFill>
                  <a:schemeClr val="bg1"/>
                </a:solidFill>
              </a:rPr>
              <a:t>Voo.cs</a:t>
            </a:r>
            <a:r>
              <a:rPr lang="pt-BR" dirty="0">
                <a:solidFill>
                  <a:schemeClr val="bg1"/>
                </a:solidFill>
              </a:rPr>
              <a:t> e adicione a propriedade Cancelamento</a:t>
            </a:r>
          </a:p>
        </p:txBody>
      </p:sp>
    </p:spTree>
    <p:extLst>
      <p:ext uri="{BB962C8B-B14F-4D97-AF65-F5344CB8AC3E}">
        <p14:creationId xmlns:p14="http://schemas.microsoft.com/office/powerpoint/2010/main" val="5088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BAD0DA-B261-44FE-A4DC-CEE20F5F8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768599"/>
            <a:ext cx="5208335" cy="1261884"/>
          </a:xfrm>
        </p:spPr>
        <p:txBody>
          <a:bodyPr/>
          <a:lstStyle/>
          <a:p>
            <a:r>
              <a:rPr lang="pt-BR" dirty="0"/>
              <a:t>Volte na </a:t>
            </a:r>
            <a:r>
              <a:rPr lang="pt-BR" dirty="0" err="1"/>
              <a:t>Aeronave.cs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7569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ço Reservado para Texto 17"/>
          <p:cNvSpPr>
            <a:spLocks noGrp="1"/>
          </p:cNvSpPr>
          <p:nvPr>
            <p:ph type="body" sz="quarter" idx="13"/>
          </p:nvPr>
        </p:nvSpPr>
        <p:spPr>
          <a:xfrm>
            <a:off x="304800" y="2274838"/>
            <a:ext cx="11887200" cy="2308324"/>
          </a:xfrm>
        </p:spPr>
        <p:txBody>
          <a:bodyPr rtlCol="0"/>
          <a:lstStyle/>
          <a:p>
            <a:pPr rtl="0"/>
            <a:r>
              <a:rPr lang="pt-BR" sz="3200" b="1" dirty="0"/>
              <a:t>“</a:t>
            </a:r>
            <a:r>
              <a:rPr lang="pt-BR" sz="3200" dirty="0"/>
              <a:t>Você sabe o que é um banco de dados? Se a resposta for sim, então você já andou mais que a metade do caminho. O </a:t>
            </a:r>
            <a:r>
              <a:rPr lang="pt-BR" sz="3200" dirty="0" err="1"/>
              <a:t>DBContext</a:t>
            </a:r>
            <a:r>
              <a:rPr lang="pt-BR" sz="3200" dirty="0"/>
              <a:t> representa uma abstração  do banco de dados dentro da nossa aplicação, possuindo coleções que são equivalentes as nossas já conhecidas tabelas.”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/>
          <a:p>
            <a:pPr rtl="0"/>
            <a:r>
              <a:rPr lang="pt-BR" dirty="0"/>
              <a:t>—RÔMULO C. SILVESTRE, ENG. SISTEMAS</a:t>
            </a:r>
          </a:p>
        </p:txBody>
      </p:sp>
      <p:sp>
        <p:nvSpPr>
          <p:cNvPr id="2" name="Espaço Reservado para o Número do Slide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4</a:t>
            </a:fld>
            <a:endParaRPr lang="pt-BR"/>
          </a:p>
        </p:txBody>
      </p:sp>
      <p:sp>
        <p:nvSpPr>
          <p:cNvPr id="9" name="Caixa de texto 8"/>
          <p:cNvSpPr txBox="1"/>
          <p:nvPr/>
        </p:nvSpPr>
        <p:spPr>
          <a:xfrm>
            <a:off x="1112688" y="243410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endParaRPr lang="pt-BR" sz="280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B2CE8-7132-4CB5-B13C-083EC5103B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8CEC4D-C5EE-40B3-A10A-4FE81A7D7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5" y="2538091"/>
            <a:ext cx="10554929" cy="201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80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C2EE8F-B891-4FDE-87B6-05450280E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/>
              <a:t>Volte na </a:t>
            </a:r>
            <a:r>
              <a:rPr lang="pt-BR" dirty="0" err="1"/>
              <a:t>Piloto.cs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6266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592FC5-4D76-4DA8-92D4-2FFB41BEE6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585D28-2FE2-4411-8346-506F20D38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60" y="1407148"/>
            <a:ext cx="10170301" cy="31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6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21AEF-15E3-46EB-B9BF-D93BF1D4E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939" y="3348225"/>
            <a:ext cx="9107555" cy="1200329"/>
          </a:xfrm>
        </p:spPr>
        <p:txBody>
          <a:bodyPr/>
          <a:lstStyle/>
          <a:p>
            <a:r>
              <a:rPr lang="pt-BR" dirty="0"/>
              <a:t>Aula de Amanhã...</a:t>
            </a:r>
          </a:p>
        </p:txBody>
      </p:sp>
    </p:spTree>
    <p:extLst>
      <p:ext uri="{BB962C8B-B14F-4D97-AF65-F5344CB8AC3E}">
        <p14:creationId xmlns:p14="http://schemas.microsoft.com/office/powerpoint/2010/main" val="1540862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8273E-AD45-4741-96C3-78357CB42B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939" y="2240230"/>
            <a:ext cx="9107555" cy="2308324"/>
          </a:xfrm>
        </p:spPr>
        <p:txBody>
          <a:bodyPr/>
          <a:lstStyle/>
          <a:p>
            <a:r>
              <a:rPr lang="pt-BR" dirty="0"/>
              <a:t>Conexão com o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868386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F9AB8-2A30-4DCE-97A9-865278ABA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/>
              <a:t>Connection </a:t>
            </a:r>
            <a:r>
              <a:rPr lang="pt-BR" dirty="0" err="1"/>
              <a:t>String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319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3439E4-2DFB-4F66-BB31-9EAAA1423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768599"/>
            <a:ext cx="5208335" cy="1261884"/>
          </a:xfrm>
        </p:spPr>
        <p:txBody>
          <a:bodyPr/>
          <a:lstStyle/>
          <a:p>
            <a:r>
              <a:rPr lang="pt-BR" dirty="0"/>
              <a:t>Autenticação com </a:t>
            </a:r>
            <a:r>
              <a:rPr lang="pt-BR" dirty="0" err="1"/>
              <a:t>Sql</a:t>
            </a:r>
            <a:r>
              <a:rPr lang="pt-BR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071737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E4CE15-3B18-47CB-B2E2-48B0847D7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768599"/>
            <a:ext cx="5208335" cy="1261884"/>
          </a:xfrm>
        </p:spPr>
        <p:txBody>
          <a:bodyPr/>
          <a:lstStyle/>
          <a:p>
            <a:r>
              <a:rPr lang="pt-BR" dirty="0"/>
              <a:t>Propriedade Privada</a:t>
            </a:r>
          </a:p>
        </p:txBody>
      </p:sp>
    </p:spTree>
    <p:extLst>
      <p:ext uri="{BB962C8B-B14F-4D97-AF65-F5344CB8AC3E}">
        <p14:creationId xmlns:p14="http://schemas.microsoft.com/office/powerpoint/2010/main" val="23530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1331C7-DE44-4BFF-BACF-4E828B7D7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 err="1"/>
              <a:t>private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378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0DDAE-2BF2-4238-AC8E-E2D882BBF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768599"/>
            <a:ext cx="5208335" cy="1261884"/>
          </a:xfrm>
        </p:spPr>
        <p:txBody>
          <a:bodyPr/>
          <a:lstStyle/>
          <a:p>
            <a:r>
              <a:rPr lang="pt-BR" dirty="0"/>
              <a:t>Somente de leitura</a:t>
            </a:r>
          </a:p>
        </p:txBody>
      </p:sp>
    </p:spTree>
    <p:extLst>
      <p:ext uri="{BB962C8B-B14F-4D97-AF65-F5344CB8AC3E}">
        <p14:creationId xmlns:p14="http://schemas.microsoft.com/office/powerpoint/2010/main" val="2750788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rma livre: Forma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Espaço Reservado para Texto 13"/>
          <p:cNvSpPr>
            <a:spLocks noGrp="1"/>
          </p:cNvSpPr>
          <p:nvPr>
            <p:ph type="body" sz="quarter" idx="10"/>
          </p:nvPr>
        </p:nvSpPr>
        <p:spPr>
          <a:xfrm>
            <a:off x="944881" y="2662267"/>
            <a:ext cx="4332514" cy="1255728"/>
          </a:xfrm>
        </p:spPr>
        <p:txBody>
          <a:bodyPr rtlCol="0"/>
          <a:lstStyle/>
          <a:p>
            <a:pPr rtl="0"/>
            <a:r>
              <a:rPr lang="pt-BR" dirty="0"/>
              <a:t>Vamos começar organizando o nosso ambiente.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569148"/>
          </a:xfrm>
        </p:spPr>
        <p:txBody>
          <a:bodyPr rtlCol="0"/>
          <a:lstStyle/>
          <a:p>
            <a:pPr rtl="0"/>
            <a:r>
              <a:rPr lang="pt-BR" dirty="0"/>
              <a:t>Crie uma pasta </a:t>
            </a:r>
            <a:r>
              <a:rPr lang="pt-BR" dirty="0" err="1"/>
              <a:t>Contexts</a:t>
            </a:r>
            <a:r>
              <a:rPr lang="pt-BR" dirty="0"/>
              <a:t>:</a:t>
            </a:r>
          </a:p>
          <a:p>
            <a:pPr lvl="1" rtl="0"/>
            <a:r>
              <a:rPr lang="pt-BR" dirty="0"/>
              <a:t>Por mais que temos apenas um </a:t>
            </a:r>
            <a:r>
              <a:rPr lang="pt-BR" dirty="0" err="1"/>
              <a:t>DbContext</a:t>
            </a:r>
            <a:r>
              <a:rPr lang="pt-BR" dirty="0"/>
              <a:t> é indicado criar essa pasta para que em projetos maiores ela possa atender os diversos banco de dados.</a:t>
            </a:r>
          </a:p>
        </p:txBody>
      </p:sp>
      <p:sp>
        <p:nvSpPr>
          <p:cNvPr id="32" name="Título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 rtlCol="0"/>
          <a:lstStyle/>
          <a:p>
            <a:pPr rtl="0"/>
            <a:r>
              <a:rPr lang="pt-BR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INTRODUÇÃO</a:t>
            </a:r>
          </a:p>
        </p:txBody>
      </p:sp>
      <p:sp>
        <p:nvSpPr>
          <p:cNvPr id="21" name="Espaço Reservado para Texto 20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791200" cy="1596847"/>
          </a:xfrm>
        </p:spPr>
        <p:txBody>
          <a:bodyPr rtlCol="0"/>
          <a:lstStyle/>
          <a:p>
            <a:pPr rtl="0"/>
            <a:r>
              <a:rPr lang="pt-BR" dirty="0"/>
              <a:t>Dentro da pasta você deve criar um arquivo. </a:t>
            </a:r>
          </a:p>
          <a:p>
            <a:pPr lvl="1" rtl="0"/>
            <a:r>
              <a:rPr lang="pt-BR" dirty="0"/>
              <a:t>Esse arquivo irá se chamar </a:t>
            </a:r>
            <a:r>
              <a:rPr lang="pt-BR" dirty="0" err="1"/>
              <a:t>VoeAirlinesContext.cs</a:t>
            </a:r>
            <a:r>
              <a:rPr lang="pt-BR" dirty="0"/>
              <a:t> que corresponde respectivamente ao nome da classe.</a:t>
            </a:r>
          </a:p>
        </p:txBody>
      </p:sp>
      <p:sp>
        <p:nvSpPr>
          <p:cNvPr id="22" name="Espaço Reservado para Texto 21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006429"/>
          </a:xfrm>
        </p:spPr>
        <p:txBody>
          <a:bodyPr rtlCol="0"/>
          <a:lstStyle/>
          <a:p>
            <a:pPr rtl="0"/>
            <a:r>
              <a:rPr lang="pt-BR" dirty="0"/>
              <a:t>Não esqueça de criar também o </a:t>
            </a:r>
            <a:r>
              <a:rPr lang="pt-BR" dirty="0" err="1"/>
              <a:t>namespace</a:t>
            </a:r>
            <a:r>
              <a:rPr lang="pt-BR" dirty="0"/>
              <a:t>. No próximo Slide você verá a listagem de codificação.</a:t>
            </a:r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15" grpId="0"/>
      <p:bldP spid="32" grpId="0"/>
      <p:bldP spid="21" grpId="0"/>
      <p:bldP spid="2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31D15-1E2C-4817-B346-BA3EBE333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 err="1"/>
              <a:t>readonly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5457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3F08B3-9D6F-4BBB-BA13-A6E9E3AA1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534690"/>
            <a:ext cx="5208335" cy="1729704"/>
          </a:xfrm>
        </p:spPr>
        <p:txBody>
          <a:bodyPr/>
          <a:lstStyle/>
          <a:p>
            <a:r>
              <a:rPr lang="pt-BR" sz="2800" dirty="0"/>
              <a:t>Uso “_” diferenciar propriedades dos  parâmetros que iremos utilizar mais adiante...</a:t>
            </a:r>
          </a:p>
        </p:txBody>
      </p:sp>
    </p:spTree>
    <p:extLst>
      <p:ext uri="{BB962C8B-B14F-4D97-AF65-F5344CB8AC3E}">
        <p14:creationId xmlns:p14="http://schemas.microsoft.com/office/powerpoint/2010/main" val="340981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554A3C-1516-4825-B847-86C376B8D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 err="1"/>
              <a:t>IConfiguration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2357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B0BE01-C7A1-48A5-9968-9E441F993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 err="1"/>
              <a:t>DbContext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0055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0" y="1834073"/>
            <a:ext cx="5928360" cy="424732"/>
          </a:xfrm>
        </p:spPr>
        <p:txBody>
          <a:bodyPr rtlCol="0"/>
          <a:lstStyle/>
          <a:p>
            <a:pPr rtl="0">
              <a:spcAft>
                <a:spcPts val="2400"/>
              </a:spcAft>
            </a:pPr>
            <a:r>
              <a:rPr lang="pt-BR" dirty="0"/>
              <a:t>Defina o </a:t>
            </a:r>
            <a:r>
              <a:rPr lang="pt-BR" dirty="0" err="1"/>
              <a:t>IConfiguration</a:t>
            </a:r>
            <a:endParaRPr lang="pt-BR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535531"/>
          </a:xfrm>
        </p:spPr>
        <p:txBody>
          <a:bodyPr rtlCol="0"/>
          <a:lstStyle/>
          <a:p>
            <a:pPr rtl="0"/>
            <a:r>
              <a:rPr lang="pt-BR" dirty="0"/>
              <a:t>CODIFIQUE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6"/>
          </p:nvPr>
        </p:nvSpPr>
        <p:spPr>
          <a:xfrm>
            <a:off x="2879003" y="419099"/>
            <a:ext cx="9084398" cy="757130"/>
          </a:xfrm>
        </p:spPr>
        <p:txBody>
          <a:bodyPr rtlCol="0"/>
          <a:lstStyle/>
          <a:p>
            <a:pPr rtl="0"/>
            <a:r>
              <a:rPr lang="pt-BR" dirty="0"/>
              <a:t>“Você só aprender programar, programando” Dennis M. Ritchie – Criador da linguagem C.</a:t>
            </a:r>
          </a:p>
        </p:txBody>
      </p:sp>
      <p:sp>
        <p:nvSpPr>
          <p:cNvPr id="13" name="Retângulo 12"/>
          <p:cNvSpPr/>
          <p:nvPr/>
        </p:nvSpPr>
        <p:spPr>
          <a:xfrm flipV="1">
            <a:off x="1396434" y="2258805"/>
            <a:ext cx="484824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2" name="Espaço Reservado para o Número do Slide 41"/>
          <p:cNvSpPr>
            <a:spLocks noGrp="1"/>
          </p:cNvSpPr>
          <p:nvPr>
            <p:ph type="sldNum" sz="quarter" idx="4"/>
          </p:nvPr>
        </p:nvSpPr>
        <p:spPr>
          <a:xfrm>
            <a:off x="11682114" y="6464808"/>
            <a:ext cx="498402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t>54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433" y="2544137"/>
            <a:ext cx="10411773" cy="315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347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 animBg="1"/>
      <p:bldP spid="13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/>
          <p:cNvSpPr>
            <a:spLocks noGrp="1"/>
          </p:cNvSpPr>
          <p:nvPr>
            <p:ph type="body" sz="quarter" idx="11"/>
          </p:nvPr>
        </p:nvSpPr>
        <p:spPr>
          <a:xfrm>
            <a:off x="6096000" y="1760850"/>
            <a:ext cx="6096000" cy="3336298"/>
          </a:xfrm>
        </p:spPr>
        <p:txBody>
          <a:bodyPr rtlCol="0"/>
          <a:lstStyle/>
          <a:p>
            <a:pPr rtl="0"/>
            <a:r>
              <a:rPr lang="pt-BR" dirty="0"/>
              <a:t>CONCLUSÃO </a:t>
            </a:r>
          </a:p>
          <a:p>
            <a:pPr lvl="4" rtl="0"/>
            <a:r>
              <a:rPr lang="pt-BR" dirty="0"/>
              <a:t>Tudo pronto para a próxima etapa.</a:t>
            </a:r>
          </a:p>
          <a:p>
            <a:pPr rtl="0"/>
            <a:r>
              <a:rPr lang="pt-BR" dirty="0"/>
              <a:t>INSPIRE</a:t>
            </a:r>
          </a:p>
          <a:p>
            <a:pPr lvl="4" rtl="0"/>
            <a:r>
              <a:rPr lang="pt-BR" dirty="0"/>
              <a:t>Não pare de avançar.</a:t>
            </a:r>
          </a:p>
          <a:p>
            <a:pPr rtl="0"/>
            <a:r>
              <a:rPr lang="pt-BR" dirty="0"/>
              <a:t>AÇÃO</a:t>
            </a:r>
          </a:p>
          <a:p>
            <a:pPr lvl="4" rtl="0"/>
            <a:r>
              <a:rPr lang="pt-BR" dirty="0"/>
              <a:t>Parabéns a toda nossa equipe.</a:t>
            </a:r>
          </a:p>
        </p:txBody>
      </p:sp>
      <p:sp>
        <p:nvSpPr>
          <p:cNvPr id="21" name="Espaço Reservado para o Número do Slide 20"/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4997E989-D798-4C62-8E93-3D2D613C2488}" type="slidenum">
              <a:rPr lang="pt-BR" smtClean="0"/>
              <a:pPr rtl="0"/>
              <a:t>55</a:t>
            </a:fld>
            <a:endParaRPr lang="pt-BR"/>
          </a:p>
        </p:txBody>
      </p:sp>
      <p:pic>
        <p:nvPicPr>
          <p:cNvPr id="6" name="Espaço Reservado para Imagem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5" r="254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27444631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/>
          <p:cNvSpPr>
            <a:spLocks noGrp="1"/>
          </p:cNvSpPr>
          <p:nvPr>
            <p:ph type="sldNum" sz="quarter" idx="4"/>
          </p:nvPr>
        </p:nvSpPr>
        <p:spPr>
          <a:xfrm>
            <a:off x="11757415" y="6483147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56</a:t>
            </a:fld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>
          <a:xfrm>
            <a:off x="3408362" y="5335071"/>
            <a:ext cx="8097838" cy="646331"/>
          </a:xfrm>
        </p:spPr>
        <p:txBody>
          <a:bodyPr rtlCol="0"/>
          <a:lstStyle/>
          <a:p>
            <a:pPr rtl="0"/>
            <a:r>
              <a:rPr lang="pt-BR" dirty="0"/>
              <a:t>—RÔMULO C. SILVESTRE</a:t>
            </a:r>
          </a:p>
          <a:p>
            <a:pPr rtl="0"/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304800" y="3133534"/>
            <a:ext cx="11658600" cy="590931"/>
          </a:xfrm>
        </p:spPr>
        <p:txBody>
          <a:bodyPr rtlCol="0"/>
          <a:lstStyle/>
          <a:p>
            <a:pPr rtl="0"/>
            <a:r>
              <a:rPr lang="pt-BR" dirty="0"/>
              <a:t>VENCER É UMA QUESTÃO DE ESCOLHA. </a:t>
            </a:r>
          </a:p>
        </p:txBody>
      </p:sp>
    </p:spTree>
    <p:extLst>
      <p:ext uri="{BB962C8B-B14F-4D97-AF65-F5344CB8AC3E}">
        <p14:creationId xmlns:p14="http://schemas.microsoft.com/office/powerpoint/2010/main" val="62731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183619" y="2148790"/>
            <a:ext cx="10972061" cy="2308324"/>
          </a:xfrm>
        </p:spPr>
        <p:txBody>
          <a:bodyPr rtlCol="0"/>
          <a:lstStyle/>
          <a:p>
            <a:pPr rtl="0"/>
            <a:r>
              <a:rPr lang="pt-BR" dirty="0"/>
              <a:t>ROMULO C. SILVESTRE!</a:t>
            </a:r>
          </a:p>
        </p:txBody>
      </p:sp>
      <p:sp>
        <p:nvSpPr>
          <p:cNvPr id="4" name="Título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33852" y="4256429"/>
            <a:ext cx="5756957" cy="927824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pt-BR" dirty="0"/>
              <a:t>OBRIGADO</a:t>
            </a:r>
          </a:p>
        </p:txBody>
      </p:sp>
      <p:sp>
        <p:nvSpPr>
          <p:cNvPr id="5" name="Caixa de Texto 4">
            <a:hlinkClick r:id="rId3"/>
            <a:extLst>
              <a:ext uri="{FF2B5EF4-FFF2-40B4-BE49-F238E27FC236}">
                <a16:creationId xmlns:a16="http://schemas.microsoft.com/office/drawing/2014/main" id="{8B99DC0F-548E-4A58-81EB-85144506AC7B}"/>
              </a:ext>
            </a:extLst>
          </p:cNvPr>
          <p:cNvSpPr txBox="1"/>
          <p:nvPr/>
        </p:nvSpPr>
        <p:spPr>
          <a:xfrm>
            <a:off x="9005881" y="6316156"/>
            <a:ext cx="247954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rtl="0"/>
            <a:r>
              <a:rPr lang="pt-BR" sz="1100">
                <a:solidFill>
                  <a:schemeClr val="tx1"/>
                </a:solidFill>
              </a:rPr>
              <a:t>Neal Creative  | clique e </a:t>
            </a:r>
            <a:r>
              <a:rPr lang="pt-BR" sz="1100" b="1">
                <a:solidFill>
                  <a:schemeClr val="tx1"/>
                </a:solidFill>
              </a:rPr>
              <a:t>Saiba mais</a:t>
            </a:r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316322" y="1815045"/>
            <a:ext cx="5928360" cy="757130"/>
          </a:xfrm>
        </p:spPr>
        <p:txBody>
          <a:bodyPr rtlCol="0"/>
          <a:lstStyle/>
          <a:p>
            <a:pPr rtl="0">
              <a:spcAft>
                <a:spcPts val="2400"/>
              </a:spcAft>
            </a:pPr>
            <a:r>
              <a:rPr lang="pt-BR" dirty="0"/>
              <a:t>Defina e utilize </a:t>
            </a:r>
            <a:r>
              <a:rPr lang="pt-BR" dirty="0" err="1"/>
              <a:t>namespaces</a:t>
            </a:r>
            <a:r>
              <a:rPr lang="pt-BR" dirty="0"/>
              <a:t> </a:t>
            </a:r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535531"/>
          </a:xfrm>
        </p:spPr>
        <p:txBody>
          <a:bodyPr rtlCol="0"/>
          <a:lstStyle/>
          <a:p>
            <a:pPr rtl="0"/>
            <a:r>
              <a:rPr lang="pt-BR" dirty="0"/>
              <a:t>CODIFIQUE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6"/>
          </p:nvPr>
        </p:nvSpPr>
        <p:spPr>
          <a:xfrm>
            <a:off x="2879003" y="419099"/>
            <a:ext cx="9084398" cy="757130"/>
          </a:xfrm>
        </p:spPr>
        <p:txBody>
          <a:bodyPr rtlCol="0"/>
          <a:lstStyle/>
          <a:p>
            <a:pPr rtl="0"/>
            <a:r>
              <a:rPr lang="pt-BR" dirty="0"/>
              <a:t>“Você só aprender programar, programando” Dennis M. Ritchie – Criador da linguagem C.</a:t>
            </a:r>
          </a:p>
        </p:txBody>
      </p:sp>
      <p:sp>
        <p:nvSpPr>
          <p:cNvPr id="13" name="Retângulo 12"/>
          <p:cNvSpPr/>
          <p:nvPr/>
        </p:nvSpPr>
        <p:spPr>
          <a:xfrm flipV="1">
            <a:off x="1396434" y="2258805"/>
            <a:ext cx="484824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2" name="Espaço Reservado para o Número do Slide 41"/>
          <p:cNvSpPr>
            <a:spLocks noGrp="1"/>
          </p:cNvSpPr>
          <p:nvPr>
            <p:ph type="sldNum" sz="quarter" idx="4"/>
          </p:nvPr>
        </p:nvSpPr>
        <p:spPr>
          <a:xfrm>
            <a:off x="11682114" y="6464808"/>
            <a:ext cx="498402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t>6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317" y="2754190"/>
            <a:ext cx="8008003" cy="200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 animBg="1"/>
      <p:bldP spid="1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-445678" y="1834073"/>
            <a:ext cx="5928360" cy="424732"/>
          </a:xfrm>
        </p:spPr>
        <p:txBody>
          <a:bodyPr rtlCol="0"/>
          <a:lstStyle/>
          <a:p>
            <a:pPr rtl="0">
              <a:spcAft>
                <a:spcPts val="2400"/>
              </a:spcAft>
            </a:pPr>
            <a:r>
              <a:rPr lang="pt-BR" dirty="0"/>
              <a:t>Defina a herança</a:t>
            </a:r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535531"/>
          </a:xfrm>
        </p:spPr>
        <p:txBody>
          <a:bodyPr rtlCol="0"/>
          <a:lstStyle/>
          <a:p>
            <a:pPr rtl="0"/>
            <a:r>
              <a:rPr lang="pt-BR" dirty="0"/>
              <a:t>CODIFIQUE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6"/>
          </p:nvPr>
        </p:nvSpPr>
        <p:spPr>
          <a:xfrm>
            <a:off x="2879003" y="419099"/>
            <a:ext cx="9084398" cy="757130"/>
          </a:xfrm>
        </p:spPr>
        <p:txBody>
          <a:bodyPr rtlCol="0"/>
          <a:lstStyle/>
          <a:p>
            <a:pPr rtl="0"/>
            <a:r>
              <a:rPr lang="pt-BR" dirty="0"/>
              <a:t>“Você só aprender programar, programando” Dennis M. Ritchie – Criador da linguagem C.</a:t>
            </a:r>
          </a:p>
        </p:txBody>
      </p:sp>
      <p:sp>
        <p:nvSpPr>
          <p:cNvPr id="13" name="Retângulo 12"/>
          <p:cNvSpPr/>
          <p:nvPr/>
        </p:nvSpPr>
        <p:spPr>
          <a:xfrm flipV="1">
            <a:off x="1396434" y="2258805"/>
            <a:ext cx="484824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2" name="Espaço Reservado para o Número do Slide 41"/>
          <p:cNvSpPr>
            <a:spLocks noGrp="1"/>
          </p:cNvSpPr>
          <p:nvPr>
            <p:ph type="sldNum" sz="quarter" idx="4"/>
          </p:nvPr>
        </p:nvSpPr>
        <p:spPr>
          <a:xfrm>
            <a:off x="11682114" y="6464808"/>
            <a:ext cx="498402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t>7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434" y="2656876"/>
            <a:ext cx="10566967" cy="88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691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 animBg="1"/>
      <p:bldP spid="1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441672A-0902-41DC-A131-4F253555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8</a:t>
            </a:fld>
            <a:endParaRPr lang="pt-BR" noProof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66FD97A-B829-4090-A427-CC3CDA173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00150"/>
            <a:ext cx="97536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78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C8B86E3-58AC-46E5-A5C5-FD25FBF0AD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Rômulo C. Silvestre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DCACFF-430A-45E1-B824-60E99AA810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2634936"/>
            <a:ext cx="11658600" cy="1588127"/>
          </a:xfrm>
        </p:spPr>
        <p:txBody>
          <a:bodyPr/>
          <a:lstStyle/>
          <a:p>
            <a:r>
              <a:rPr lang="pt-BR" dirty="0"/>
              <a:t>O primeiro passo é criar coleções que representam as tabelas do nosso banco de dados. Para isso, utilizaremos </a:t>
            </a:r>
            <a:r>
              <a:rPr lang="pt-BR" b="1" dirty="0" err="1"/>
              <a:t>DbSet</a:t>
            </a:r>
            <a:r>
              <a:rPr lang="pt-BR" b="1" dirty="0"/>
              <a:t>&lt; &gt;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D046F5-EAD5-4441-AB08-DEA254F1D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997E989-D798-4C62-8E93-3D2D613C2488}" type="slidenum">
              <a:rPr lang="pt-BR" noProof="0" smtClean="0"/>
              <a:pPr rtl="0"/>
              <a:t>9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72646003"/>
      </p:ext>
    </p:extLst>
  </p:cSld>
  <p:clrMapOvr>
    <a:masterClrMapping/>
  </p:clrMapOvr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8384578_TF16401425" id="{2F6EDBBF-45A6-4ED7-A58B-60E1212A733D}" vid="{E28B2232-43BB-4B18-BC9D-5BA03EA6341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2E6351-E64A-42DD-A554-7DF752222129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71af3243-3dd4-4a8d-8c0d-dd76da1f02a5"/>
    <ds:schemaRef ds:uri="http://purl.org/dc/elements/1.1/"/>
    <ds:schemaRef ds:uri="http://purl.org/dc/dcmitype/"/>
    <ds:schemaRef ds:uri="http://schemas.openxmlformats.org/package/2006/metadata/core-properties"/>
    <ds:schemaRef ds:uri="16c05727-aa75-4e4a-9b5f-8a80a116589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1C2FF92-1ACE-4D23-9586-85906FF02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30CA71C-6B24-463C-853F-076A02E27C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Apresentações Poderosas</Template>
  <TotalTime>0</TotalTime>
  <Words>983</Words>
  <Application>Microsoft Office PowerPoint</Application>
  <PresentationFormat>Widescreen</PresentationFormat>
  <Paragraphs>174</Paragraphs>
  <Slides>57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7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Entity Framework</vt:lpstr>
      <vt:lpstr>Apresentação do PowerPoint</vt:lpstr>
      <vt:lpstr>DBContext</vt:lpstr>
      <vt:lpstr>Apresentação do PowerPoint</vt:lpstr>
      <vt:lpstr>INTRODUÇÃO</vt:lpstr>
      <vt:lpstr>CODIFIQUE</vt:lpstr>
      <vt:lpstr>CODIFIQUE</vt:lpstr>
      <vt:lpstr>Apresentação do PowerPoint</vt:lpstr>
      <vt:lpstr>Apresentação do PowerPoint</vt:lpstr>
      <vt:lpstr>CODIFIQUE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Enum agrupa constantes| PADRONIZAÇÃO.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Volte na Voo.cs</vt:lpstr>
      <vt:lpstr>Apresentação do PowerPoint</vt:lpstr>
      <vt:lpstr>Volte na Aeronave.cs</vt:lpstr>
      <vt:lpstr>Apresentação do PowerPoint</vt:lpstr>
      <vt:lpstr>Volte na Piloto.cs</vt:lpstr>
      <vt:lpstr>Apresentação do PowerPoint</vt:lpstr>
      <vt:lpstr>Aula de Amanhã...</vt:lpstr>
      <vt:lpstr>Conexão com o Banco de Dados</vt:lpstr>
      <vt:lpstr>Connection String</vt:lpstr>
      <vt:lpstr>Autenticação com Sql Server</vt:lpstr>
      <vt:lpstr>Propriedade Privada</vt:lpstr>
      <vt:lpstr>private</vt:lpstr>
      <vt:lpstr>Somente de leitura</vt:lpstr>
      <vt:lpstr>readonly</vt:lpstr>
      <vt:lpstr>Uso “_” diferenciar propriedades dos  parâmetros que iremos utilizar mais adiante...</vt:lpstr>
      <vt:lpstr>IConfiguration</vt:lpstr>
      <vt:lpstr>DbContext</vt:lpstr>
      <vt:lpstr>CODIFIQUE</vt:lpstr>
      <vt:lpstr>Apresentação do PowerPoint</vt:lpstr>
      <vt:lpstr>Apresentação do PowerPoint</vt:lpstr>
      <vt:lpstr>ROMULO C. SILVESTRE!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2022-08-16T22:49:42Z</dcterms:created>
  <dcterms:modified xsi:type="dcterms:W3CDTF">2022-08-17T14:59:34Z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